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66" r:id="rId2"/>
    <p:sldId id="283" r:id="rId3"/>
    <p:sldId id="390" r:id="rId4"/>
    <p:sldId id="392" r:id="rId5"/>
    <p:sldId id="284" r:id="rId6"/>
    <p:sldId id="450" r:id="rId7"/>
    <p:sldId id="326" r:id="rId8"/>
    <p:sldId id="466" r:id="rId9"/>
    <p:sldId id="467" r:id="rId10"/>
    <p:sldId id="323" r:id="rId11"/>
    <p:sldId id="303" r:id="rId12"/>
    <p:sldId id="314" r:id="rId13"/>
    <p:sldId id="465" r:id="rId14"/>
    <p:sldId id="452" r:id="rId15"/>
    <p:sldId id="456" r:id="rId16"/>
    <p:sldId id="454" r:id="rId17"/>
    <p:sldId id="457" r:id="rId18"/>
    <p:sldId id="448" r:id="rId19"/>
    <p:sldId id="444" r:id="rId20"/>
    <p:sldId id="426" r:id="rId21"/>
    <p:sldId id="463" r:id="rId22"/>
    <p:sldId id="464" r:id="rId23"/>
    <p:sldId id="257" r:id="rId24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pos="3833" userDrawn="1">
          <p15:clr>
            <a:srgbClr val="A4A3A4"/>
          </p15:clr>
        </p15:guide>
        <p15:guide id="4" pos="2789" userDrawn="1">
          <p15:clr>
            <a:srgbClr val="A4A3A4"/>
          </p15:clr>
        </p15:guide>
        <p15:guide id="6" orient="horz" pos="248" userDrawn="1">
          <p15:clr>
            <a:srgbClr val="A4A3A4"/>
          </p15:clr>
        </p15:guide>
        <p15:guide id="7" pos="5420" userDrawn="1">
          <p15:clr>
            <a:srgbClr val="A4A3A4"/>
          </p15:clr>
        </p15:guide>
        <p15:guide id="8" pos="672" userDrawn="1">
          <p15:clr>
            <a:srgbClr val="A4A3A4"/>
          </p15:clr>
        </p15:guide>
        <p15:guide id="9" pos="3243" userDrawn="1">
          <p15:clr>
            <a:srgbClr val="A4A3A4"/>
          </p15:clr>
        </p15:guide>
        <p15:guide id="10" pos="4105" userDrawn="1">
          <p15:clr>
            <a:srgbClr val="A4A3A4"/>
          </p15:clr>
        </p15:guide>
        <p15:guide id="11" pos="4218" userDrawn="1">
          <p15:clr>
            <a:srgbClr val="A4A3A4"/>
          </p15:clr>
        </p15:guide>
        <p15:guide id="12" orient="horz" pos="5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27BFCB"/>
    <a:srgbClr val="63A6CB"/>
    <a:srgbClr val="00DEA9"/>
    <a:srgbClr val="FFFFFF"/>
    <a:srgbClr val="D6E4EE"/>
    <a:srgbClr val="E1EBF3"/>
    <a:srgbClr val="E8F2F8"/>
    <a:srgbClr val="F5F9FC"/>
    <a:srgbClr val="C0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20" autoAdjust="0"/>
  </p:normalViewPr>
  <p:slideViewPr>
    <p:cSldViewPr snapToGrid="0">
      <p:cViewPr varScale="1">
        <p:scale>
          <a:sx n="140" d="100"/>
          <a:sy n="140" d="100"/>
        </p:scale>
        <p:origin x="810" y="120"/>
      </p:cViewPr>
      <p:guideLst>
        <p:guide orient="horz" pos="1643"/>
        <p:guide pos="408"/>
        <p:guide pos="3833"/>
        <p:guide pos="2789"/>
        <p:guide orient="horz" pos="248"/>
        <p:guide pos="5420"/>
        <p:guide pos="672"/>
        <p:guide pos="3243"/>
        <p:guide pos="4105"/>
        <p:guide pos="4218"/>
        <p:guide orient="horz" pos="5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A-40C4-B8E4-5433A92163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A-40C4-B8E4-5433A92163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A-40C4-B8E4-5433A9216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05088"/>
        <c:axId val="141205472"/>
      </c:barChart>
      <c:catAx>
        <c:axId val="14120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1205472"/>
        <c:crosses val="autoZero"/>
        <c:auto val="1"/>
        <c:lblAlgn val="ctr"/>
        <c:lblOffset val="100"/>
        <c:noMultiLvlLbl val="0"/>
      </c:catAx>
      <c:valAx>
        <c:axId val="14120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12050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0-4DE5-8040-10F5C2B44D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30-4DE5-8040-10F5C2B44D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30-4DE5-8040-10F5C2B44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44728"/>
        <c:axId val="141345112"/>
      </c:barChart>
      <c:catAx>
        <c:axId val="141344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1345112"/>
        <c:crosses val="autoZero"/>
        <c:auto val="1"/>
        <c:lblAlgn val="ctr"/>
        <c:lblOffset val="100"/>
        <c:noMultiLvlLbl val="0"/>
      </c:catAx>
      <c:valAx>
        <c:axId val="141345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13447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bubble3D val="0"/>
            <c:explosion val="12"/>
            <c:extLst>
              <c:ext xmlns:c16="http://schemas.microsoft.com/office/drawing/2014/chart" uri="{C3380CC4-5D6E-409C-BE32-E72D297353CC}">
                <c16:uniqueId val="{00000000-343D-4585-AE40-3935183A13D3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D-4585-AE40-3935183A1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515763970799192"/>
          <c:y val="0.21739229566001217"/>
          <c:w val="0.25177436273650594"/>
          <c:h val="0.647676539167063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bubble3D val="0"/>
            <c:explosion val="10"/>
            <c:extLst>
              <c:ext xmlns:c16="http://schemas.microsoft.com/office/drawing/2014/chart" uri="{C3380CC4-5D6E-409C-BE32-E72D297353CC}">
                <c16:uniqueId val="{00000000-D41B-43E6-B2A7-881587A90293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B-43E6-B2A7-881587A90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515763970799192"/>
          <c:y val="0.21739229566001217"/>
          <c:w val="0.25177436273650594"/>
          <c:h val="0.647676539167063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0B699-1B4A-4F2B-80C3-82718F20390C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89241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6901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6901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4EF5-45E7-4CAD-ACC2-5B315E63B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1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4EF5-45E7-4CAD-ACC2-5B315E63B1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3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9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4EF5-45E7-4CAD-ACC2-5B315E63B1A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9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Сделать слайд как для </a:t>
            </a:r>
            <a:r>
              <a:rPr lang="ru-RU" dirty="0" err="1"/>
              <a:t>кпл</a:t>
            </a:r>
            <a:r>
              <a:rPr lang="ru-RU" dirty="0"/>
              <a:t>, добавить один слайд 18-22 из </a:t>
            </a:r>
            <a:r>
              <a:rPr lang="ru-RU" dirty="0" err="1"/>
              <a:t>кпл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4EF5-45E7-4CAD-ACC2-5B315E63B1A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8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переверстать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4EF5-45E7-4CAD-ACC2-5B315E63B1A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8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скрины</a:t>
            </a:r>
          </a:p>
          <a:p>
            <a:r>
              <a:rPr lang="ru-RU" dirty="0"/>
              <a:t>И в рамочку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4EF5-45E7-4CAD-ACC2-5B315E63B1A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1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Сделать как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4EF5-45E7-4CAD-ACC2-5B315E63B1A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6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4EF5-45E7-4CAD-ACC2-5B315E63B1A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7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igner\Archive\Presentation\Исходники (черновики)\Слайды\Frst_psge Cover_back_Монтажная область 1_Монтажная область 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56" y="0"/>
            <a:ext cx="9144000" cy="51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55271" y="3642678"/>
            <a:ext cx="2221230" cy="12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2000" b="1">
                <a:solidFill>
                  <a:schemeClr val="bg1"/>
                </a:solidFill>
              </a:defRPr>
            </a:lvl3pPr>
            <a:lvl4pPr marL="1371600" indent="0">
              <a:buNone/>
              <a:defRPr sz="2000" b="1">
                <a:solidFill>
                  <a:schemeClr val="bg1"/>
                </a:solidFill>
              </a:defRPr>
            </a:lvl4pPr>
            <a:lvl5pPr marL="1828800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ru-RU" sz="2000" b="1" dirty="0">
                <a:solidFill>
                  <a:schemeClr val="bg1"/>
                </a:solidFill>
              </a:rPr>
              <a:t>Название презентации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(Arial 20, bold)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7520" y="4170681"/>
            <a:ext cx="2179320" cy="693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>
              <a:defRPr sz="14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</a:lstStyle>
          <a:p>
            <a:pPr algn="r"/>
            <a:r>
              <a:rPr lang="ru-RU" sz="1400" dirty="0"/>
              <a:t>Ф.И.О. выступающего подразделение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324850" y="4654550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vsk.ru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8001000" cy="1369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0" y="2463739"/>
            <a:ext cx="3799334" cy="2130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03998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3"/>
          <p:cNvSpPr>
            <a:spLocks noGrp="1"/>
          </p:cNvSpPr>
          <p:nvPr>
            <p:ph sz="half" idx="10"/>
          </p:nvPr>
        </p:nvSpPr>
        <p:spPr>
          <a:xfrm>
            <a:off x="4483100" y="2463739"/>
            <a:ext cx="4152900" cy="2130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128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033"/>
            <a:ext cx="9133789" cy="51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175259"/>
            <a:ext cx="7327900" cy="3771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1" i="0" baseline="0">
                <a:solidFill>
                  <a:srgbClr val="0B66B0"/>
                </a:solidFill>
              </a:defRPr>
            </a:lvl1pPr>
            <a:lvl2pPr marL="457200" indent="0">
              <a:buNone/>
              <a:defRPr sz="2000" b="1" i="0">
                <a:solidFill>
                  <a:schemeClr val="bg1"/>
                </a:solidFill>
              </a:defRPr>
            </a:lvl2pPr>
            <a:lvl3pPr marL="914400" indent="0">
              <a:buNone/>
              <a:defRPr sz="2000" b="1" i="0">
                <a:solidFill>
                  <a:schemeClr val="bg1"/>
                </a:solidFill>
              </a:defRPr>
            </a:lvl3pPr>
            <a:lvl4pPr marL="1371600" indent="0">
              <a:buNone/>
              <a:defRPr sz="2000" b="1" i="0">
                <a:solidFill>
                  <a:schemeClr val="bg1"/>
                </a:solidFill>
              </a:defRPr>
            </a:lvl4pPr>
            <a:lvl5pPr marL="1828800" indent="0">
              <a:buNone/>
              <a:defRPr sz="2000" b="1" i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80823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33789" cy="51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85159"/>
            <a:ext cx="3352165" cy="7543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1" i="0">
                <a:solidFill>
                  <a:schemeClr val="bg1"/>
                </a:solidFill>
              </a:defRPr>
            </a:lvl1pPr>
            <a:lvl2pPr marL="457200" indent="0">
              <a:buNone/>
              <a:defRPr sz="2000" b="1" i="0">
                <a:solidFill>
                  <a:schemeClr val="bg1"/>
                </a:solidFill>
              </a:defRPr>
            </a:lvl2pPr>
            <a:lvl3pPr marL="914400" indent="0">
              <a:buNone/>
              <a:defRPr sz="2000" b="1" i="0">
                <a:solidFill>
                  <a:schemeClr val="bg1"/>
                </a:solidFill>
              </a:defRPr>
            </a:lvl3pPr>
            <a:lvl4pPr marL="1371600" indent="0">
              <a:buNone/>
              <a:defRPr sz="2000" b="1" i="0">
                <a:solidFill>
                  <a:schemeClr val="bg1"/>
                </a:solidFill>
              </a:defRPr>
            </a:lvl4pPr>
            <a:lvl5pPr marL="1828800" indent="0">
              <a:buNone/>
              <a:defRPr sz="2000" b="1" i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</a:rPr>
              <a:t>Спасибо за внимание!(</a:t>
            </a:r>
            <a:r>
              <a:rPr lang="en-US" sz="2000" b="1" dirty="0">
                <a:solidFill>
                  <a:schemeClr val="bg1"/>
                </a:solidFill>
              </a:rPr>
              <a:t>Arial</a:t>
            </a:r>
            <a:r>
              <a:rPr lang="en-US" sz="2000" b="1" baseline="0" dirty="0">
                <a:solidFill>
                  <a:schemeClr val="bg1"/>
                </a:solidFill>
              </a:rPr>
              <a:t> 20, bold</a:t>
            </a:r>
            <a:r>
              <a:rPr lang="ru-RU" sz="2000" b="1" dirty="0">
                <a:solidFill>
                  <a:schemeClr val="bg1"/>
                </a:solidFill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076700"/>
            <a:ext cx="3854450" cy="89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ru-RU" sz="1400" b="0" dirty="0">
                <a:solidFill>
                  <a:schemeClr val="bg1"/>
                </a:solidFill>
              </a:rPr>
              <a:t>Контактная</a:t>
            </a:r>
            <a:r>
              <a:rPr lang="ru-RU" sz="1400" b="0" baseline="0" dirty="0">
                <a:solidFill>
                  <a:schemeClr val="bg1"/>
                </a:solidFill>
              </a:rPr>
              <a:t> информация</a:t>
            </a:r>
          </a:p>
          <a:p>
            <a:r>
              <a:rPr lang="en-US" sz="1400" b="0" baseline="0" dirty="0">
                <a:solidFill>
                  <a:schemeClr val="bg1"/>
                </a:solidFill>
              </a:rPr>
              <a:t>(Arial 14, regular)</a:t>
            </a:r>
            <a:endParaRPr lang="ru-RU" sz="1400" b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Designer\Archive\Presentation\QR-code adress-01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154" y="3956050"/>
            <a:ext cx="1082146" cy="10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EE5247-7D1B-4459-869F-D83373298ECF}"/>
              </a:ext>
            </a:extLst>
          </p:cNvPr>
          <p:cNvSpPr/>
          <p:nvPr userDrawn="1"/>
        </p:nvSpPr>
        <p:spPr>
          <a:xfrm>
            <a:off x="9084233" y="4525962"/>
            <a:ext cx="76200" cy="57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3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4" y="268442"/>
            <a:ext cx="7355655" cy="24264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</a:t>
            </a:r>
          </a:p>
        </p:txBody>
      </p:sp>
      <p:sp>
        <p:nvSpPr>
          <p:cNvPr id="12" name="Объект 2"/>
          <p:cNvSpPr txBox="1">
            <a:spLocks/>
          </p:cNvSpPr>
          <p:nvPr userDrawn="1"/>
        </p:nvSpPr>
        <p:spPr bwMode="auto">
          <a:xfrm>
            <a:off x="628651" y="2703412"/>
            <a:ext cx="7486650" cy="23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2"/>
                </a:solidFill>
              </a:rPr>
              <a:t>Основные параметры по тексту:</a:t>
            </a:r>
            <a:endParaRPr lang="en-US" sz="1400" b="1" dirty="0">
              <a:solidFill>
                <a:schemeClr val="tx2"/>
              </a:solidFill>
            </a:endParaRPr>
          </a:p>
          <a:p>
            <a:pPr marL="0" indent="0">
              <a:lnSpc>
                <a:spcPts val="13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</a:rPr>
              <a:t>Заголовок первого уровня (</a:t>
            </a:r>
            <a:r>
              <a:rPr lang="en-US" sz="1600" b="1" dirty="0">
                <a:solidFill>
                  <a:schemeClr val="tx2"/>
                </a:solidFill>
              </a:rPr>
              <a:t>Arial 1</a:t>
            </a:r>
            <a:r>
              <a:rPr lang="ru-RU" sz="1600" b="1" dirty="0">
                <a:solidFill>
                  <a:schemeClr val="tx2"/>
                </a:solidFill>
              </a:rPr>
              <a:t>6</a:t>
            </a:r>
            <a:r>
              <a:rPr lang="en-US" sz="1600" b="1" dirty="0">
                <a:solidFill>
                  <a:schemeClr val="tx2"/>
                </a:solidFill>
              </a:rPr>
              <a:t>, bold</a:t>
            </a:r>
            <a:r>
              <a:rPr lang="ru-RU" sz="1600" b="1" dirty="0">
                <a:solidFill>
                  <a:schemeClr val="tx2"/>
                </a:solidFill>
              </a:rPr>
              <a:t>)</a:t>
            </a:r>
            <a:endParaRPr lang="en-US" sz="1600" b="1" dirty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 dirty="0">
                <a:solidFill>
                  <a:schemeClr val="tx2"/>
                </a:solidFill>
              </a:rPr>
              <a:t>Заголовок первого уровня (</a:t>
            </a:r>
            <a:r>
              <a:rPr lang="en-US" sz="1400" b="1" dirty="0">
                <a:solidFill>
                  <a:schemeClr val="tx2"/>
                </a:solidFill>
              </a:rPr>
              <a:t>Arial 14, bold</a:t>
            </a:r>
            <a:r>
              <a:rPr lang="ru-RU" sz="1400" b="1" dirty="0">
                <a:solidFill>
                  <a:schemeClr val="tx2"/>
                </a:solidFill>
              </a:rPr>
              <a:t>)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ru-RU" sz="1400" b="1" dirty="0">
                <a:solidFill>
                  <a:schemeClr val="tx2"/>
                </a:solidFill>
              </a:rPr>
              <a:t>если много информации на слайде</a:t>
            </a:r>
          </a:p>
          <a:p>
            <a:pPr marL="0" marR="0" indent="0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 dirty="0">
                <a:solidFill>
                  <a:schemeClr val="tx2"/>
                </a:solidFill>
              </a:rPr>
              <a:t>Заголовок второго уровня (</a:t>
            </a:r>
            <a:r>
              <a:rPr lang="en-US" sz="1400" b="1" dirty="0">
                <a:solidFill>
                  <a:schemeClr val="tx2"/>
                </a:solidFill>
              </a:rPr>
              <a:t>Arial 14, bold</a:t>
            </a:r>
            <a:r>
              <a:rPr lang="ru-RU" sz="1400" b="1" dirty="0">
                <a:solidFill>
                  <a:schemeClr val="tx2"/>
                </a:solidFill>
              </a:rPr>
              <a:t>) </a:t>
            </a:r>
          </a:p>
          <a:p>
            <a:pPr marL="177800" marR="0" indent="-177800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0" dirty="0">
                <a:solidFill>
                  <a:schemeClr val="tx1"/>
                </a:solidFill>
              </a:rPr>
              <a:t>Основной</a:t>
            </a:r>
            <a:r>
              <a:rPr lang="ru-RU" sz="1200" b="0" baseline="0" dirty="0">
                <a:solidFill>
                  <a:schemeClr val="tx1"/>
                </a:solidFill>
              </a:rPr>
              <a:t> текс (наполнение) (</a:t>
            </a:r>
            <a:r>
              <a:rPr lang="en-US" sz="1200" b="0" baseline="0" dirty="0">
                <a:solidFill>
                  <a:schemeClr val="tx1"/>
                </a:solidFill>
              </a:rPr>
              <a:t>Arial 12, regular</a:t>
            </a:r>
            <a:r>
              <a:rPr lang="ru-RU" sz="1200" b="0" baseline="0" dirty="0">
                <a:solidFill>
                  <a:schemeClr val="tx1"/>
                </a:solidFill>
              </a:rPr>
              <a:t>)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182563" indent="-182563">
              <a:spcAft>
                <a:spcPts val="0"/>
              </a:spcAft>
            </a:pPr>
            <a:r>
              <a:rPr lang="ru-RU" sz="1200" b="0" baseline="0" dirty="0">
                <a:solidFill>
                  <a:schemeClr val="tx1"/>
                </a:solidFill>
              </a:rPr>
              <a:t>Выравнивание текста (выключка текста) по левому краю</a:t>
            </a:r>
          </a:p>
          <a:p>
            <a:pPr marL="182563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 dirty="0" err="1">
                <a:solidFill>
                  <a:schemeClr val="tx1"/>
                </a:solidFill>
              </a:rPr>
              <a:t>pt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  <a:r>
              <a:rPr lang="ru-RU" sz="1200" b="0" baseline="0" dirty="0">
                <a:solidFill>
                  <a:schemeClr val="tx1"/>
                </a:solidFill>
              </a:rPr>
              <a:t>макс 6</a:t>
            </a:r>
            <a:r>
              <a:rPr lang="en-US" sz="1200" b="0" baseline="0" dirty="0" err="1">
                <a:solidFill>
                  <a:schemeClr val="tx1"/>
                </a:solidFill>
              </a:rPr>
              <a:t>pt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182563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>
                <a:solidFill>
                  <a:schemeClr val="tx1"/>
                </a:solidFill>
              </a:rPr>
              <a:t>Межстрочный интервал «Одинарный»</a:t>
            </a:r>
            <a:endParaRPr lang="ru-RU" sz="1200" b="0" dirty="0">
              <a:solidFill>
                <a:schemeClr val="tx1"/>
              </a:solidFill>
            </a:endParaRPr>
          </a:p>
          <a:p>
            <a:pPr marL="182563" indent="-182563">
              <a:lnSpc>
                <a:spcPts val="1100"/>
              </a:lnSpc>
              <a:spcAft>
                <a:spcPts val="0"/>
              </a:spcAft>
              <a:buClr>
                <a:schemeClr val="tx1"/>
              </a:buClr>
            </a:pPr>
            <a:r>
              <a:rPr lang="ru-RU" sz="1200" b="0" dirty="0">
                <a:solidFill>
                  <a:srgbClr val="248251"/>
                </a:solidFill>
              </a:rPr>
              <a:t>Текст с положительным акцентом</a:t>
            </a:r>
            <a:r>
              <a:rPr lang="en-US" sz="1200" b="0" dirty="0">
                <a:solidFill>
                  <a:srgbClr val="248251"/>
                </a:solidFill>
              </a:rPr>
              <a:t> (Arial 1</a:t>
            </a:r>
            <a:r>
              <a:rPr lang="ru-RU" sz="1200" b="0" dirty="0">
                <a:solidFill>
                  <a:srgbClr val="248251"/>
                </a:solidFill>
              </a:rPr>
              <a:t>2</a:t>
            </a:r>
            <a:r>
              <a:rPr lang="en-US" sz="1200" b="0" dirty="0">
                <a:solidFill>
                  <a:srgbClr val="248251"/>
                </a:solidFill>
              </a:rPr>
              <a:t>, bold)</a:t>
            </a:r>
            <a:r>
              <a:rPr lang="ru-RU" sz="1200" b="1" dirty="0">
                <a:solidFill>
                  <a:srgbClr val="248251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>
                <a:solidFill>
                  <a:schemeClr val="accent3"/>
                </a:solidFill>
              </a:rPr>
              <a:t> </a:t>
            </a:r>
            <a:r>
              <a:rPr lang="ru-RU" sz="12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постараться</a:t>
            </a:r>
            <a:r>
              <a:rPr lang="ru-RU" sz="1200" b="0" i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не использовать</a:t>
            </a:r>
            <a:endParaRPr lang="ru-RU" sz="1200" b="1" i="0" dirty="0">
              <a:solidFill>
                <a:schemeClr val="accent3"/>
              </a:solidFill>
            </a:endParaRPr>
          </a:p>
          <a:p>
            <a:pPr marL="182563" indent="-182563">
              <a:lnSpc>
                <a:spcPts val="1100"/>
              </a:lnSpc>
              <a:spcAft>
                <a:spcPts val="0"/>
              </a:spcAft>
              <a:buClr>
                <a:schemeClr val="tx1"/>
              </a:buClr>
            </a:pPr>
            <a:r>
              <a:rPr lang="ru-RU" sz="1200" b="0" dirty="0">
                <a:solidFill>
                  <a:srgbClr val="C00000"/>
                </a:solidFill>
              </a:rPr>
              <a:t>Текст с отрицательным акцентом</a:t>
            </a:r>
            <a:r>
              <a:rPr lang="en-US" sz="1200" b="0" dirty="0">
                <a:solidFill>
                  <a:srgbClr val="C00000"/>
                </a:solidFill>
              </a:rPr>
              <a:t> (Arial 1</a:t>
            </a:r>
            <a:r>
              <a:rPr lang="ru-RU" sz="1200" b="0" dirty="0">
                <a:solidFill>
                  <a:srgbClr val="C00000"/>
                </a:solidFill>
              </a:rPr>
              <a:t>2</a:t>
            </a:r>
            <a:r>
              <a:rPr lang="en-US" sz="1200" b="0" dirty="0">
                <a:solidFill>
                  <a:srgbClr val="C00000"/>
                </a:solidFill>
              </a:rPr>
              <a:t>, bold</a:t>
            </a:r>
            <a:r>
              <a:rPr lang="ru-RU" sz="1200" b="0" dirty="0">
                <a:solidFill>
                  <a:srgbClr val="C00000"/>
                </a:solidFill>
              </a:rPr>
              <a:t>)</a:t>
            </a:r>
            <a:r>
              <a:rPr lang="ru-RU" sz="1400" b="0" dirty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>
                <a:solidFill>
                  <a:schemeClr val="accent3"/>
                </a:solidFill>
              </a:rPr>
              <a:t> </a:t>
            </a:r>
            <a:r>
              <a:rPr lang="ru-RU" sz="12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постараться</a:t>
            </a:r>
            <a:r>
              <a:rPr lang="ru-RU" sz="1200" b="0" i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не использовать</a:t>
            </a:r>
            <a:endParaRPr lang="ru-RU" sz="1200" i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8651" y="533592"/>
            <a:ext cx="8347710" cy="2115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dirty="0">
                <a:solidFill>
                  <a:schemeClr val="tx1"/>
                </a:solidFill>
              </a:rPr>
              <a:t>Весь текст слайда (контент) выравнивается относительно заголовка</a:t>
            </a:r>
            <a:r>
              <a:rPr lang="ru-RU" sz="1200" baseline="0" dirty="0">
                <a:solidFill>
                  <a:schemeClr val="tx1"/>
                </a:solidFill>
              </a:rPr>
              <a:t> слайда по левому краю, для простоты и</a:t>
            </a:r>
            <a:r>
              <a:rPr lang="ru-RU" sz="1200" baseline="0" dirty="0">
                <a:solidFill>
                  <a:schemeClr val="tx1"/>
                </a:solidFill>
                <a:latin typeface="Arial"/>
                <a:cs typeface="Arial"/>
              </a:rPr>
              <a:t> </a:t>
            </a:r>
            <a:r>
              <a:rPr lang="ru-RU" sz="1200" baseline="0" dirty="0">
                <a:solidFill>
                  <a:schemeClr val="tx1"/>
                </a:solidFill>
              </a:rPr>
              <a:t>удобства используются направляющие.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ru-RU" sz="1200" baseline="0" dirty="0">
                <a:solidFill>
                  <a:schemeClr val="tx1"/>
                </a:solidFill>
              </a:rPr>
              <a:t>Включить направляющие можно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ru-RU" sz="1200" baseline="0" dirty="0">
                <a:solidFill>
                  <a:schemeClr val="tx1"/>
                </a:solidFill>
              </a:rPr>
              <a:t>перейдя по вкладке «Вид» поставить галочку напротив «Направляющие»</a:t>
            </a:r>
          </a:p>
          <a:p>
            <a:pPr>
              <a:spcAft>
                <a:spcPts val="300"/>
              </a:spcAft>
            </a:pPr>
            <a:r>
              <a:rPr lang="ru-RU" sz="1200" baseline="0" dirty="0">
                <a:solidFill>
                  <a:schemeClr val="tx1"/>
                </a:solidFill>
              </a:rPr>
              <a:t>Разметка указана на слайде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2"/>
                </a:solidFill>
              </a:rPr>
              <a:t>разметка направляющих</a:t>
            </a:r>
            <a:r>
              <a:rPr lang="ru-RU" sz="1200" b="1" baseline="0" dirty="0">
                <a:solidFill>
                  <a:schemeClr val="tx2"/>
                </a:solidFill>
              </a:rPr>
              <a:t> </a:t>
            </a:r>
            <a:r>
              <a:rPr lang="ru-RU" sz="1200" baseline="0" dirty="0">
                <a:solidFill>
                  <a:schemeClr val="tx1"/>
                </a:solidFill>
              </a:rPr>
              <a:t>(можно использовать что бы подставить быстро направляющие)</a:t>
            </a: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ru-RU" sz="1200" baseline="0" dirty="0">
                <a:solidFill>
                  <a:schemeClr val="tx1"/>
                </a:solidFill>
              </a:rPr>
              <a:t>Вертикальные(слева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ru-RU" sz="1200" baseline="0" dirty="0">
                <a:solidFill>
                  <a:schemeClr val="tx1"/>
                </a:solidFill>
              </a:rPr>
              <a:t>на право)</a:t>
            </a: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 dirty="0">
                <a:solidFill>
                  <a:schemeClr val="tx1"/>
                </a:solidFill>
              </a:rPr>
              <a:t>указывает левую границу где должен начинаться контент или располагаться иконки</a:t>
            </a: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 dirty="0">
                <a:solidFill>
                  <a:schemeClr val="tx1"/>
                </a:solidFill>
              </a:rPr>
              <a:t>крайнее положение текста если на слайде присутствуют иконки</a:t>
            </a: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 dirty="0">
                <a:solidFill>
                  <a:schemeClr val="tx1"/>
                </a:solidFill>
              </a:rPr>
              <a:t>центр документа</a:t>
            </a: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ru-RU" sz="1200" baseline="0" dirty="0">
                <a:solidFill>
                  <a:schemeClr val="tx1"/>
                </a:solidFill>
              </a:rPr>
              <a:t>Горизонтальные </a:t>
            </a: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 dirty="0">
                <a:solidFill>
                  <a:schemeClr val="tx1"/>
                </a:solidFill>
              </a:rPr>
              <a:t>указывают на линию заголовка слайда (находиться по нижней границе лого ВСК)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4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5" y="268442"/>
            <a:ext cx="7336606" cy="24264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</a:t>
            </a:r>
            <a:r>
              <a:rPr lang="en-US" dirty="0"/>
              <a:t> </a:t>
            </a:r>
            <a:r>
              <a:rPr lang="ru-RU" dirty="0"/>
              <a:t>разметка направляющих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628650" y="0"/>
            <a:ext cx="0" cy="497840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308100" y="1153174"/>
            <a:ext cx="0" cy="3825226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572000" y="1073150"/>
            <a:ext cx="0" cy="183769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320040" y="482600"/>
            <a:ext cx="8823960" cy="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127647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7150" y="1289295"/>
            <a:ext cx="28241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Заголовок</a:t>
            </a:r>
            <a:r>
              <a:rPr lang="ru-RU" sz="1400" b="1" baseline="0" dirty="0">
                <a:solidFill>
                  <a:schemeClr val="tx2"/>
                </a:solidFill>
              </a:rPr>
              <a:t> второго уровня </a:t>
            </a:r>
            <a:r>
              <a:rPr lang="en-US" sz="1400" b="1" baseline="0" dirty="0">
                <a:solidFill>
                  <a:schemeClr val="tx2"/>
                </a:solidFill>
              </a:rPr>
              <a:t>(Arial 14,</a:t>
            </a:r>
            <a:r>
              <a:rPr lang="ru-RU" sz="1400" b="1" baseline="0" dirty="0">
                <a:solidFill>
                  <a:schemeClr val="tx2"/>
                </a:solidFill>
              </a:rPr>
              <a:t> </a:t>
            </a:r>
            <a:r>
              <a:rPr lang="en-US" sz="1400" b="1" baseline="0" dirty="0">
                <a:solidFill>
                  <a:schemeClr val="tx2"/>
                </a:solidFill>
              </a:rPr>
              <a:t>bold)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27647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5275263" y="1289295"/>
            <a:ext cx="154594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Размер иконки 1,5х1,5 см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36642" y="562049"/>
            <a:ext cx="773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tx2"/>
                </a:solidFill>
              </a:rPr>
              <a:t>Наиболее</a:t>
            </a:r>
            <a:r>
              <a:rPr lang="ru-RU" sz="1600" b="1" baseline="0" dirty="0">
                <a:solidFill>
                  <a:schemeClr val="tx2"/>
                </a:solidFill>
              </a:rPr>
              <a:t> правильное расположение информации на слайде (заголовок первого уровня)</a:t>
            </a:r>
            <a:endParaRPr lang="ru-RU" sz="1100" b="1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08100" y="1879552"/>
            <a:ext cx="3129982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chemeClr val="tx1"/>
                </a:solidFill>
              </a:rPr>
              <a:t>Основной</a:t>
            </a:r>
            <a:r>
              <a:rPr lang="ru-RU" sz="1200" b="0" baseline="0" dirty="0">
                <a:solidFill>
                  <a:schemeClr val="tx1"/>
                </a:solidFill>
              </a:rPr>
              <a:t> текст (контент) (</a:t>
            </a:r>
            <a:r>
              <a:rPr lang="en-US" sz="1200" b="0" baseline="0" dirty="0">
                <a:solidFill>
                  <a:schemeClr val="tx1"/>
                </a:solidFill>
              </a:rPr>
              <a:t>Arial 12, regular</a:t>
            </a:r>
            <a:r>
              <a:rPr lang="ru-RU" sz="1200" b="0" baseline="0" dirty="0">
                <a:solidFill>
                  <a:schemeClr val="tx1"/>
                </a:solidFill>
              </a:rPr>
              <a:t>)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  <a:r>
              <a:rPr lang="ru-RU" sz="1200" b="0" baseline="0" dirty="0">
                <a:solidFill>
                  <a:schemeClr val="tx1"/>
                </a:solidFill>
              </a:rPr>
              <a:t>с левой выключкой текста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 dirty="0" err="1">
                <a:solidFill>
                  <a:schemeClr val="tx1"/>
                </a:solidFill>
              </a:rPr>
              <a:t>pt</a:t>
            </a:r>
            <a:r>
              <a:rPr lang="ru-RU" sz="1200" b="0" baseline="0" dirty="0">
                <a:solidFill>
                  <a:schemeClr val="tx1"/>
                </a:solidFill>
              </a:rPr>
              <a:t> макс 6</a:t>
            </a:r>
            <a:r>
              <a:rPr lang="en-US" sz="1200" b="0" baseline="0" dirty="0" err="1">
                <a:solidFill>
                  <a:schemeClr val="tx1"/>
                </a:solidFill>
              </a:rPr>
              <a:t>pt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tx1"/>
                </a:solidFill>
              </a:rPr>
              <a:t> </a:t>
            </a:r>
            <a:r>
              <a:rPr lang="ru-RU" sz="1200" b="0" baseline="0" dirty="0">
                <a:solidFill>
                  <a:schemeClr val="tx1"/>
                </a:solidFill>
              </a:rPr>
              <a:t>Межстрочный интервал «Одинарный»</a:t>
            </a:r>
          </a:p>
          <a:p>
            <a:pPr>
              <a:spcAft>
                <a:spcPts val="300"/>
              </a:spcAft>
            </a:pPr>
            <a:endParaRPr lang="ru-RU" sz="1200" b="0" baseline="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279324" y="1879552"/>
            <a:ext cx="3109344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>
                <a:solidFill>
                  <a:schemeClr val="tx1"/>
                </a:solidFill>
              </a:rPr>
              <a:t>Основной</a:t>
            </a:r>
            <a:r>
              <a:rPr lang="ru-RU" sz="1000" b="0" baseline="0" dirty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 dirty="0">
                <a:solidFill>
                  <a:schemeClr val="tx1"/>
                </a:solidFill>
              </a:rPr>
              <a:t>Arial 1</a:t>
            </a:r>
            <a:r>
              <a:rPr lang="ru-RU" sz="1000" b="0" baseline="0" dirty="0">
                <a:solidFill>
                  <a:schemeClr val="tx1"/>
                </a:solidFill>
              </a:rPr>
              <a:t>0</a:t>
            </a:r>
            <a:r>
              <a:rPr lang="en-US" sz="1000" b="0" baseline="0" dirty="0">
                <a:solidFill>
                  <a:schemeClr val="tx1"/>
                </a:solidFill>
              </a:rPr>
              <a:t>, regular</a:t>
            </a:r>
            <a:r>
              <a:rPr lang="ru-RU" sz="1000" b="0" baseline="0" dirty="0">
                <a:solidFill>
                  <a:schemeClr val="tx1"/>
                </a:solidFill>
              </a:rPr>
              <a:t>)</a:t>
            </a:r>
            <a:r>
              <a:rPr lang="en-US" sz="1000" b="0" baseline="0" dirty="0">
                <a:solidFill>
                  <a:schemeClr val="tx1"/>
                </a:solidFill>
              </a:rPr>
              <a:t> </a:t>
            </a:r>
            <a:r>
              <a:rPr lang="ru-RU" sz="1000" b="0" baseline="0" dirty="0">
                <a:solidFill>
                  <a:schemeClr val="tx1"/>
                </a:solidFill>
              </a:rPr>
              <a:t>с левой выключкой текста, если текста очень много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r>
              <a:rPr lang="ru-RU" sz="1000" b="0" baseline="0" dirty="0">
                <a:solidFill>
                  <a:schemeClr val="tx1"/>
                </a:solidFill>
              </a:rPr>
              <a:t> макс 6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endParaRPr lang="en-US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>
                <a:solidFill>
                  <a:schemeClr val="tx1"/>
                </a:solidFill>
              </a:rPr>
              <a:t>Межстрочный интервал «Одинарный»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H="1">
            <a:off x="320040" y="3015057"/>
            <a:ext cx="8823960" cy="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303002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 userDrawn="1"/>
        </p:nvSpPr>
        <p:spPr>
          <a:xfrm>
            <a:off x="1232150" y="3015057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Заголовок второго уровня</a:t>
            </a:r>
            <a:r>
              <a:rPr lang="ru-RU" sz="1400" b="1" baseline="0" dirty="0">
                <a:solidFill>
                  <a:schemeClr val="tx2"/>
                </a:solidFill>
              </a:rPr>
              <a:t> </a:t>
            </a:r>
            <a:r>
              <a:rPr lang="en-US" sz="1400" b="1" baseline="0" dirty="0">
                <a:solidFill>
                  <a:schemeClr val="tx2"/>
                </a:solidFill>
              </a:rPr>
              <a:t>(Arial 14,</a:t>
            </a:r>
            <a:r>
              <a:rPr lang="ru-RU" sz="1400" b="1" baseline="0" dirty="0">
                <a:solidFill>
                  <a:schemeClr val="tx2"/>
                </a:solidFill>
              </a:rPr>
              <a:t> </a:t>
            </a:r>
            <a:r>
              <a:rPr lang="en-US" sz="1400" b="1" baseline="0" dirty="0">
                <a:solidFill>
                  <a:schemeClr val="tx2"/>
                </a:solidFill>
              </a:rPr>
              <a:t>bold)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308100" y="3539610"/>
            <a:ext cx="7470140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>
                <a:solidFill>
                  <a:schemeClr val="tx2"/>
                </a:solidFill>
              </a:rPr>
              <a:t>Вариант</a:t>
            </a:r>
            <a:r>
              <a:rPr lang="ru-RU" sz="1400" b="0" baseline="0" dirty="0">
                <a:solidFill>
                  <a:schemeClr val="tx2"/>
                </a:solidFill>
              </a:rPr>
              <a:t> 1 </a:t>
            </a:r>
            <a:r>
              <a:rPr lang="ru-RU" sz="1400" b="0" dirty="0">
                <a:solidFill>
                  <a:schemeClr val="tx1"/>
                </a:solidFill>
              </a:rPr>
              <a:t>Основной</a:t>
            </a:r>
            <a:r>
              <a:rPr lang="ru-RU" sz="1400" b="0" baseline="0" dirty="0">
                <a:solidFill>
                  <a:schemeClr val="tx1"/>
                </a:solidFill>
              </a:rPr>
              <a:t> текст (контент) (</a:t>
            </a:r>
            <a:r>
              <a:rPr lang="en-US" sz="1400" b="0" baseline="0" dirty="0">
                <a:solidFill>
                  <a:schemeClr val="tx1"/>
                </a:solidFill>
              </a:rPr>
              <a:t>Arial 1</a:t>
            </a:r>
            <a:r>
              <a:rPr lang="ru-RU" sz="1400" b="0" baseline="0" dirty="0">
                <a:solidFill>
                  <a:schemeClr val="tx1"/>
                </a:solidFill>
              </a:rPr>
              <a:t>4</a:t>
            </a:r>
            <a:r>
              <a:rPr lang="en-US" sz="1400" b="0" baseline="0" dirty="0">
                <a:solidFill>
                  <a:schemeClr val="tx1"/>
                </a:solidFill>
              </a:rPr>
              <a:t>, regular</a:t>
            </a:r>
            <a:r>
              <a:rPr lang="ru-RU" sz="1400" b="0" baseline="0" dirty="0">
                <a:solidFill>
                  <a:schemeClr val="tx1"/>
                </a:solidFill>
              </a:rPr>
              <a:t>)</a:t>
            </a:r>
            <a:r>
              <a:rPr lang="en-US" sz="1400" b="0" baseline="0" dirty="0">
                <a:solidFill>
                  <a:schemeClr val="tx1"/>
                </a:solidFill>
              </a:rPr>
              <a:t> </a:t>
            </a:r>
            <a:r>
              <a:rPr lang="ru-RU" sz="1400" b="0" baseline="0" dirty="0">
                <a:solidFill>
                  <a:schemeClr val="tx1"/>
                </a:solidFill>
              </a:rPr>
              <a:t>с левой выключкой текста</a:t>
            </a:r>
            <a:r>
              <a:rPr lang="en-US" sz="1400" b="0" baseline="0" dirty="0">
                <a:solidFill>
                  <a:schemeClr val="tx1"/>
                </a:solidFill>
              </a:rPr>
              <a:t>. </a:t>
            </a:r>
            <a:r>
              <a:rPr lang="ru-RU" sz="1400" b="0" baseline="0" dirty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400" b="0" baseline="0" dirty="0" err="1">
                <a:solidFill>
                  <a:schemeClr val="tx1"/>
                </a:solidFill>
              </a:rPr>
              <a:t>pt</a:t>
            </a:r>
            <a:r>
              <a:rPr lang="ru-RU" sz="1400" b="0" baseline="0" dirty="0">
                <a:solidFill>
                  <a:schemeClr val="tx1"/>
                </a:solidFill>
              </a:rPr>
              <a:t> макс 6</a:t>
            </a:r>
            <a:r>
              <a:rPr lang="en-US" sz="1400" b="0" baseline="0" dirty="0">
                <a:solidFill>
                  <a:schemeClr val="tx1"/>
                </a:solidFill>
              </a:rPr>
              <a:t>pt. </a:t>
            </a:r>
            <a:r>
              <a:rPr lang="ru-RU" sz="1400" b="0" baseline="0" dirty="0">
                <a:solidFill>
                  <a:schemeClr val="tx1"/>
                </a:solidFill>
              </a:rPr>
              <a:t>Межстрочный интервал «Одинарный»</a:t>
            </a:r>
            <a:r>
              <a:rPr lang="ru-RU" sz="1400" b="0" dirty="0">
                <a:solidFill>
                  <a:schemeClr val="tx1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chemeClr val="tx2"/>
                </a:solidFill>
              </a:rPr>
              <a:t>Вариант</a:t>
            </a:r>
            <a:r>
              <a:rPr lang="ru-RU" sz="1200" b="0" baseline="0" dirty="0">
                <a:solidFill>
                  <a:schemeClr val="tx2"/>
                </a:solidFill>
              </a:rPr>
              <a:t> 2 </a:t>
            </a:r>
            <a:r>
              <a:rPr lang="ru-RU" sz="1200" b="0" dirty="0">
                <a:solidFill>
                  <a:schemeClr val="tx1"/>
                </a:solidFill>
              </a:rPr>
              <a:t>Основной</a:t>
            </a:r>
            <a:r>
              <a:rPr lang="ru-RU" sz="1200" b="0" baseline="0" dirty="0">
                <a:solidFill>
                  <a:schemeClr val="tx1"/>
                </a:solidFill>
              </a:rPr>
              <a:t> текст (контент) (</a:t>
            </a:r>
            <a:r>
              <a:rPr lang="en-US" sz="1200" b="0" baseline="0" dirty="0">
                <a:solidFill>
                  <a:schemeClr val="tx1"/>
                </a:solidFill>
              </a:rPr>
              <a:t>Arial 12, regular</a:t>
            </a:r>
            <a:r>
              <a:rPr lang="ru-RU" sz="1200" b="0" baseline="0" dirty="0">
                <a:solidFill>
                  <a:schemeClr val="tx1"/>
                </a:solidFill>
              </a:rPr>
              <a:t>)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  <a:r>
              <a:rPr lang="ru-RU" sz="1200" b="0" baseline="0" dirty="0">
                <a:solidFill>
                  <a:schemeClr val="tx1"/>
                </a:solidFill>
              </a:rPr>
              <a:t>с левой выключкой текста</a:t>
            </a:r>
            <a:r>
              <a:rPr lang="en-US" sz="1200" b="0" baseline="0" dirty="0">
                <a:solidFill>
                  <a:schemeClr val="tx1"/>
                </a:solidFill>
              </a:rPr>
              <a:t>. </a:t>
            </a:r>
            <a:r>
              <a:rPr lang="ru-RU" sz="1200" b="0" baseline="0" dirty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 dirty="0" err="1">
                <a:solidFill>
                  <a:schemeClr val="tx1"/>
                </a:solidFill>
              </a:rPr>
              <a:t>pt</a:t>
            </a:r>
            <a:r>
              <a:rPr lang="ru-RU" sz="1200" b="0" baseline="0" dirty="0">
                <a:solidFill>
                  <a:schemeClr val="tx1"/>
                </a:solidFill>
              </a:rPr>
              <a:t> макс 6</a:t>
            </a:r>
            <a:r>
              <a:rPr lang="en-US" sz="1200" b="0" baseline="0" dirty="0">
                <a:solidFill>
                  <a:schemeClr val="tx1"/>
                </a:solidFill>
              </a:rPr>
              <a:t>pt. </a:t>
            </a:r>
            <a:r>
              <a:rPr lang="ru-RU" sz="1200" b="0" baseline="0" dirty="0">
                <a:solidFill>
                  <a:schemeClr val="tx1"/>
                </a:solidFill>
              </a:rPr>
              <a:t>Межстрочный интервал «Одинарный»</a:t>
            </a: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1307556" y="4411016"/>
            <a:ext cx="740972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>
                <a:solidFill>
                  <a:schemeClr val="tx2"/>
                </a:solidFill>
              </a:rPr>
              <a:t>Вариант 3 </a:t>
            </a:r>
            <a:r>
              <a:rPr lang="ru-RU" sz="1000" b="0" dirty="0">
                <a:solidFill>
                  <a:schemeClr val="tx1"/>
                </a:solidFill>
              </a:rPr>
              <a:t>Основной</a:t>
            </a:r>
            <a:r>
              <a:rPr lang="ru-RU" sz="1000" b="0" baseline="0" dirty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 dirty="0">
                <a:solidFill>
                  <a:schemeClr val="tx1"/>
                </a:solidFill>
              </a:rPr>
              <a:t>Arial 1</a:t>
            </a:r>
            <a:r>
              <a:rPr lang="ru-RU" sz="1000" b="0" baseline="0" dirty="0">
                <a:solidFill>
                  <a:schemeClr val="tx1"/>
                </a:solidFill>
              </a:rPr>
              <a:t>0</a:t>
            </a:r>
            <a:r>
              <a:rPr lang="en-US" sz="1000" b="0" baseline="0" dirty="0">
                <a:solidFill>
                  <a:schemeClr val="tx1"/>
                </a:solidFill>
              </a:rPr>
              <a:t>, regular</a:t>
            </a:r>
            <a:r>
              <a:rPr lang="ru-RU" sz="1000" b="0" baseline="0" dirty="0">
                <a:solidFill>
                  <a:schemeClr val="tx1"/>
                </a:solidFill>
              </a:rPr>
              <a:t>)</a:t>
            </a:r>
            <a:r>
              <a:rPr lang="en-US" sz="1000" b="0" baseline="0" dirty="0">
                <a:solidFill>
                  <a:schemeClr val="tx1"/>
                </a:solidFill>
              </a:rPr>
              <a:t> </a:t>
            </a:r>
            <a:r>
              <a:rPr lang="ru-RU" sz="1000" b="0" baseline="0" dirty="0">
                <a:solidFill>
                  <a:schemeClr val="tx1"/>
                </a:solidFill>
              </a:rPr>
              <a:t>с левой выключкой текста, если текста очень много</a:t>
            </a:r>
            <a:r>
              <a:rPr lang="en-US" sz="1000" b="0" baseline="0" dirty="0">
                <a:solidFill>
                  <a:schemeClr val="tx1"/>
                </a:solidFill>
              </a:rPr>
              <a:t>. </a:t>
            </a:r>
            <a:r>
              <a:rPr lang="ru-RU" sz="1000" b="0" baseline="0" dirty="0">
                <a:solidFill>
                  <a:schemeClr val="tx1"/>
                </a:solidFill>
              </a:rPr>
              <a:t>Интервал между</a:t>
            </a:r>
            <a:r>
              <a:rPr lang="en-US" sz="1000" b="0" baseline="0" dirty="0">
                <a:solidFill>
                  <a:schemeClr val="tx1"/>
                </a:solidFill>
              </a:rPr>
              <a:t> </a:t>
            </a:r>
            <a:r>
              <a:rPr lang="ru-RU" sz="1000" b="0" baseline="0" dirty="0">
                <a:solidFill>
                  <a:schemeClr val="tx1"/>
                </a:solidFill>
              </a:rPr>
              <a:t>абзацами мин 3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r>
              <a:rPr lang="ru-RU" sz="1000" b="0" baseline="0" dirty="0">
                <a:solidFill>
                  <a:schemeClr val="tx1"/>
                </a:solidFill>
              </a:rPr>
              <a:t> макс 6</a:t>
            </a:r>
            <a:r>
              <a:rPr lang="en-US" sz="1000" b="0" baseline="0" dirty="0">
                <a:solidFill>
                  <a:schemeClr val="tx1"/>
                </a:solidFill>
              </a:rPr>
              <a:t>pt. </a:t>
            </a:r>
            <a:r>
              <a:rPr lang="ru-RU" sz="1000" b="0" baseline="0" dirty="0">
                <a:solidFill>
                  <a:schemeClr val="tx1"/>
                </a:solidFill>
              </a:rPr>
              <a:t>Межстрочный интервал «Одинарный»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5279324" y="1073150"/>
            <a:ext cx="0" cy="183769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655223" y="4793734"/>
            <a:ext cx="3062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Нумерация слайда </a:t>
            </a:r>
            <a:r>
              <a:rPr lang="en-US" sz="1100" b="1" dirty="0"/>
              <a:t>(Arial 11, bold,</a:t>
            </a:r>
            <a:r>
              <a:rPr lang="en-US" sz="1100" b="1" baseline="0" dirty="0"/>
              <a:t> </a:t>
            </a:r>
            <a:r>
              <a:rPr lang="ru-RU" sz="1100" b="1" baseline="0" dirty="0"/>
              <a:t>белый</a:t>
            </a:r>
            <a:r>
              <a:rPr lang="en-US" sz="1100" b="1" dirty="0"/>
              <a:t>)</a:t>
            </a:r>
            <a:endParaRPr lang="ru-RU" sz="1100" b="1" dirty="0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1168650" y="1153174"/>
            <a:ext cx="0" cy="3825226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>
            <a:off x="7861300" y="0"/>
            <a:ext cx="0" cy="737676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5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5" y="268442"/>
            <a:ext cx="7355655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 иконки и таблицы</a:t>
            </a:r>
          </a:p>
        </p:txBody>
      </p:sp>
      <p:pic>
        <p:nvPicPr>
          <p:cNvPr id="1026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67794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232150" y="690766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Заголовок второго уровня (</a:t>
            </a:r>
            <a:r>
              <a:rPr lang="en-US" sz="1400" b="1" dirty="0">
                <a:solidFill>
                  <a:schemeClr val="tx2"/>
                </a:solidFill>
              </a:rPr>
              <a:t>Arial 14,</a:t>
            </a:r>
            <a:r>
              <a:rPr lang="en-US" sz="1400" b="1" baseline="0" dirty="0">
                <a:solidFill>
                  <a:schemeClr val="tx2"/>
                </a:solidFill>
              </a:rPr>
              <a:t> </a:t>
            </a:r>
            <a:r>
              <a:rPr lang="en-US" sz="1400" b="1" dirty="0">
                <a:solidFill>
                  <a:schemeClr val="tx2"/>
                </a:solidFill>
              </a:rPr>
              <a:t>bold</a:t>
            </a:r>
            <a:r>
              <a:rPr lang="ru-RU" sz="1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32150" y="1281023"/>
            <a:ext cx="325095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>
                <a:solidFill>
                  <a:schemeClr val="tx1"/>
                </a:solidFill>
              </a:rPr>
              <a:t>Основной</a:t>
            </a:r>
            <a:r>
              <a:rPr lang="ru-RU" sz="1200" b="0" baseline="0" dirty="0">
                <a:solidFill>
                  <a:schemeClr val="tx1"/>
                </a:solidFill>
              </a:rPr>
              <a:t> текст (контент) (</a:t>
            </a:r>
            <a:r>
              <a:rPr lang="en-US" sz="1200" b="0" baseline="0" dirty="0">
                <a:solidFill>
                  <a:schemeClr val="tx1"/>
                </a:solidFill>
              </a:rPr>
              <a:t>Arial 12, regular</a:t>
            </a:r>
            <a:r>
              <a:rPr lang="ru-RU" sz="1200" b="0" baseline="0" dirty="0">
                <a:solidFill>
                  <a:schemeClr val="tx1"/>
                </a:solidFill>
              </a:rPr>
              <a:t>)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  <a:r>
              <a:rPr lang="ru-RU" sz="1200" b="0" baseline="0" dirty="0">
                <a:solidFill>
                  <a:schemeClr val="tx1"/>
                </a:solidFill>
              </a:rPr>
              <a:t>с левой выключкой текста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>
                <a:solidFill>
                  <a:schemeClr val="tx1"/>
                </a:solidFill>
              </a:rPr>
              <a:t>Основной</a:t>
            </a:r>
            <a:r>
              <a:rPr lang="ru-RU" sz="1000" b="0" baseline="0" dirty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 dirty="0">
                <a:solidFill>
                  <a:schemeClr val="tx1"/>
                </a:solidFill>
              </a:rPr>
              <a:t>Arial 1</a:t>
            </a:r>
            <a:r>
              <a:rPr lang="ru-RU" sz="1000" b="0" baseline="0" dirty="0">
                <a:solidFill>
                  <a:schemeClr val="tx1"/>
                </a:solidFill>
              </a:rPr>
              <a:t>0</a:t>
            </a:r>
            <a:r>
              <a:rPr lang="en-US" sz="1000" b="0" baseline="0" dirty="0">
                <a:solidFill>
                  <a:schemeClr val="tx1"/>
                </a:solidFill>
              </a:rPr>
              <a:t>, regular</a:t>
            </a:r>
            <a:r>
              <a:rPr lang="ru-RU" sz="1000" b="0" baseline="0" dirty="0">
                <a:solidFill>
                  <a:schemeClr val="tx1"/>
                </a:solidFill>
              </a:rPr>
              <a:t>)</a:t>
            </a:r>
            <a:r>
              <a:rPr lang="en-US" sz="1000" b="0" baseline="0" dirty="0">
                <a:solidFill>
                  <a:schemeClr val="tx1"/>
                </a:solidFill>
              </a:rPr>
              <a:t> </a:t>
            </a:r>
            <a:r>
              <a:rPr lang="ru-RU" sz="1000" b="0" baseline="0" dirty="0">
                <a:solidFill>
                  <a:schemeClr val="tx1"/>
                </a:solidFill>
              </a:rPr>
              <a:t>с левой выключкой текста, если текста очень много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r>
              <a:rPr lang="ru-RU" sz="1000" b="0" baseline="0" dirty="0">
                <a:solidFill>
                  <a:schemeClr val="tx1"/>
                </a:solidFill>
              </a:rPr>
              <a:t> макс 6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endParaRPr lang="en-US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>
                <a:solidFill>
                  <a:schemeClr val="tx1"/>
                </a:solidFill>
              </a:rPr>
              <a:t>Межстрочный интервал «Одинарный»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39793222"/>
              </p:ext>
            </p:extLst>
          </p:nvPr>
        </p:nvGraphicFramePr>
        <p:xfrm>
          <a:off x="628650" y="2780586"/>
          <a:ext cx="8096250" cy="15384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0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Arial bold</a:t>
                      </a:r>
                      <a:r>
                        <a:rPr lang="en-US" sz="1400" baseline="0" dirty="0">
                          <a:ln>
                            <a:noFill/>
                          </a:ln>
                        </a:rPr>
                        <a:t> 14 </a:t>
                      </a:r>
                      <a:r>
                        <a:rPr lang="en-US" sz="1400" baseline="0" dirty="0" err="1">
                          <a:ln>
                            <a:noFill/>
                          </a:ln>
                        </a:rPr>
                        <a:t>pt</a:t>
                      </a:r>
                      <a:r>
                        <a:rPr lang="ru-RU" sz="1400" baseline="0" dirty="0">
                          <a:ln>
                            <a:noFill/>
                          </a:ln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>
                          <a:ln>
                            <a:noFill/>
                          </a:ln>
                        </a:rPr>
                        <a:t>( в зависимости от наполнения)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n>
                            <a:noFill/>
                          </a:ln>
                        </a:rPr>
                        <a:t>Arial bold 12pt</a:t>
                      </a:r>
                      <a:r>
                        <a:rPr lang="ru-RU" sz="120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1200" baseline="0" dirty="0">
                          <a:ln>
                            <a:noFill/>
                          </a:ln>
                        </a:rPr>
                        <a:t>(в зависимости от наполнения)</a:t>
                      </a:r>
                      <a:endParaRPr lang="ru-RU" sz="1200" b="1" dirty="0">
                        <a:ln>
                          <a:noFill/>
                        </a:ln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58"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1200" baseline="0" dirty="0">
                          <a:ln>
                            <a:noFill/>
                          </a:ln>
                        </a:rPr>
                        <a:t> 12pt </a:t>
                      </a:r>
                      <a:r>
                        <a:rPr lang="ru-RU" sz="1200" baseline="0" dirty="0">
                          <a:ln>
                            <a:noFill/>
                          </a:ln>
                        </a:rPr>
                        <a:t>выравнивание по середине с левой выключкой 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n>
                            <a:noFill/>
                          </a:ln>
                        </a:rPr>
                        <a:t>Нейтральная информация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40">
                <a:tc>
                  <a:txBody>
                    <a:bodyPr/>
                    <a:lstStyle/>
                    <a:p>
                      <a:r>
                        <a:rPr lang="en-US" sz="1000" dirty="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1000" baseline="0" dirty="0">
                          <a:ln>
                            <a:noFill/>
                          </a:ln>
                        </a:rPr>
                        <a:t> 1</a:t>
                      </a:r>
                      <a:r>
                        <a:rPr lang="ru-RU" sz="1000" baseline="0" dirty="0">
                          <a:ln>
                            <a:noFill/>
                          </a:ln>
                        </a:rPr>
                        <a:t>0</a:t>
                      </a:r>
                      <a:r>
                        <a:rPr lang="en-US" sz="1000" baseline="0" dirty="0" err="1">
                          <a:ln>
                            <a:noFill/>
                          </a:ln>
                        </a:rPr>
                        <a:t>pt</a:t>
                      </a:r>
                      <a:r>
                        <a:rPr lang="en-US" sz="1000" baseline="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1000" baseline="0" dirty="0">
                          <a:ln>
                            <a:noFill/>
                          </a:ln>
                        </a:rPr>
                        <a:t>выравнивание по середине с левой выключкой 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Положительная информация</a:t>
                      </a:r>
                      <a:endParaRPr lang="ru-RU" sz="1000" b="0" dirty="0">
                        <a:ln>
                          <a:noFill/>
                        </a:ln>
                        <a:solidFill>
                          <a:srgbClr val="248251"/>
                        </a:solidFill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094">
                <a:tc>
                  <a:txBody>
                    <a:bodyPr/>
                    <a:lstStyle/>
                    <a:p>
                      <a:r>
                        <a:rPr lang="en-US" sz="800" dirty="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800" baseline="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aseline="0" dirty="0">
                          <a:ln>
                            <a:noFill/>
                          </a:ln>
                        </a:rPr>
                        <a:t>8</a:t>
                      </a:r>
                      <a:r>
                        <a:rPr lang="en-US" sz="800" baseline="0" dirty="0" err="1">
                          <a:ln>
                            <a:noFill/>
                          </a:ln>
                        </a:rPr>
                        <a:t>pt</a:t>
                      </a:r>
                      <a:r>
                        <a:rPr lang="en-US" sz="800" baseline="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aseline="0" dirty="0">
                          <a:ln>
                            <a:noFill/>
                          </a:ln>
                        </a:rPr>
                        <a:t>выравнивание по середине с левой выключкой (стараемся не использовать только в крайних случаях если очень много информации) </a:t>
                      </a:r>
                      <a:endParaRPr lang="ru-RU" sz="8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Отрицательная информация</a:t>
                      </a: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ru-RU" sz="1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страемся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не использовать</a:t>
                      </a: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ru-RU" sz="10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533818" y="2458114"/>
            <a:ext cx="221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 dirty="0">
                <a:solidFill>
                  <a:schemeClr val="tx2"/>
                </a:solidFill>
              </a:rPr>
              <a:t>Внешний вид таблицы</a:t>
            </a:r>
          </a:p>
        </p:txBody>
      </p:sp>
      <p:pic>
        <p:nvPicPr>
          <p:cNvPr id="11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67794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177088" y="690766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Размер иконки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1,5х1,5 см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275263" y="1281023"/>
            <a:ext cx="3109344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>
                <a:solidFill>
                  <a:schemeClr val="tx1"/>
                </a:solidFill>
              </a:rPr>
              <a:t>Основной</a:t>
            </a:r>
            <a:r>
              <a:rPr lang="ru-RU" sz="1000" b="0" baseline="0" dirty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 dirty="0">
                <a:solidFill>
                  <a:schemeClr val="tx1"/>
                </a:solidFill>
              </a:rPr>
              <a:t>Arial 1</a:t>
            </a:r>
            <a:r>
              <a:rPr lang="ru-RU" sz="1000" b="0" baseline="0" dirty="0">
                <a:solidFill>
                  <a:schemeClr val="tx1"/>
                </a:solidFill>
              </a:rPr>
              <a:t>0</a:t>
            </a:r>
            <a:r>
              <a:rPr lang="en-US" sz="1000" b="0" baseline="0" dirty="0">
                <a:solidFill>
                  <a:schemeClr val="tx1"/>
                </a:solidFill>
              </a:rPr>
              <a:t>, regular</a:t>
            </a:r>
            <a:r>
              <a:rPr lang="ru-RU" sz="1000" b="0" baseline="0" dirty="0">
                <a:solidFill>
                  <a:schemeClr val="tx1"/>
                </a:solidFill>
              </a:rPr>
              <a:t>)</a:t>
            </a:r>
            <a:r>
              <a:rPr lang="en-US" sz="1000" b="0" baseline="0" dirty="0">
                <a:solidFill>
                  <a:schemeClr val="tx1"/>
                </a:solidFill>
              </a:rPr>
              <a:t> </a:t>
            </a:r>
            <a:r>
              <a:rPr lang="ru-RU" sz="1000" b="0" baseline="0" dirty="0">
                <a:solidFill>
                  <a:schemeClr val="tx1"/>
                </a:solidFill>
              </a:rPr>
              <a:t>с левой выключкой текста, если текста очень много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r>
              <a:rPr lang="ru-RU" sz="1000" b="0" baseline="0" dirty="0">
                <a:solidFill>
                  <a:schemeClr val="tx1"/>
                </a:solidFill>
              </a:rPr>
              <a:t> макс 6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endParaRPr lang="en-US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>
                <a:solidFill>
                  <a:schemeClr val="tx1"/>
                </a:solidFill>
              </a:rPr>
              <a:t>Межстрочный интервал «Одинарный»</a:t>
            </a:r>
          </a:p>
        </p:txBody>
      </p:sp>
    </p:spTree>
    <p:extLst>
      <p:ext uri="{BB962C8B-B14F-4D97-AF65-F5344CB8AC3E}">
        <p14:creationId xmlns:p14="http://schemas.microsoft.com/office/powerpoint/2010/main" val="272084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z="1400" b="1" i="0" dirty="0">
                <a:solidFill>
                  <a:schemeClr val="tx2"/>
                </a:solidFill>
              </a:rPr>
              <a:t>Как выбрать внешний вид таблицы (из шаблонов)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7" name="Picture 3" descr="D:\Designer\Archive\Presentation\Исходники (черновики)\Иконки Растр\4x\Ресурс 33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75575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igner\Archive\Presentation\Исходники (черновики)\Иконки Растр\4x\Ресурс 34@4x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70958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22638" y="748755"/>
            <a:ext cx="29191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>
                <a:solidFill>
                  <a:schemeClr val="tx1"/>
                </a:solidFill>
              </a:rPr>
              <a:t>Перейти на вкладку «Вставка» и выбрать таблицу,</a:t>
            </a:r>
            <a:r>
              <a:rPr lang="ru-RU" sz="1200" b="0" baseline="0" dirty="0">
                <a:solidFill>
                  <a:schemeClr val="tx1"/>
                </a:solidFill>
              </a:rPr>
              <a:t> ввести нужное количество строк и столбцов</a:t>
            </a:r>
            <a:endParaRPr lang="ru-RU" sz="1000" b="0" baseline="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4450" y="1481471"/>
            <a:ext cx="1774324" cy="252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275263" y="748755"/>
            <a:ext cx="2919162" cy="777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baseline="0" dirty="0">
                <a:solidFill>
                  <a:schemeClr val="tx1"/>
                </a:solidFill>
              </a:rPr>
              <a:t>Если Ваша таблица выглядит иначе чем указано в </a:t>
            </a:r>
            <a:r>
              <a:rPr lang="ru-RU" sz="1200" b="0" baseline="0" dirty="0" err="1">
                <a:solidFill>
                  <a:schemeClr val="tx1"/>
                </a:solidFill>
              </a:rPr>
              <a:t>гайдлайне</a:t>
            </a:r>
            <a:r>
              <a:rPr lang="ru-RU" sz="1200" b="0" baseline="0" dirty="0">
                <a:solidFill>
                  <a:schemeClr val="tx1"/>
                </a:solidFill>
              </a:rPr>
              <a:t> то можно ее вид выбрать из имеющихся в шаблоне</a:t>
            </a:r>
          </a:p>
          <a:p>
            <a:pPr>
              <a:spcAft>
                <a:spcPts val="300"/>
              </a:spcAft>
            </a:pPr>
            <a:r>
              <a:rPr lang="ru-RU" sz="1200" b="0" baseline="0" dirty="0">
                <a:solidFill>
                  <a:schemeClr val="tx1"/>
                </a:solidFill>
              </a:rPr>
              <a:t>(указано на рисунке)</a:t>
            </a:r>
            <a:endParaRPr lang="ru-RU" sz="1000" b="0" baseline="0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5263" y="1685152"/>
            <a:ext cx="2919162" cy="332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 userDrawn="1"/>
        </p:nvSpPr>
        <p:spPr>
          <a:xfrm>
            <a:off x="5595938" y="2887662"/>
            <a:ext cx="419100" cy="419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54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4" y="268442"/>
            <a:ext cx="7355655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 графики 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03998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 userDrawn="1">
            <p:extLst>
              <p:ext uri="{D42A27DB-BD31-4B8C-83A1-F6EECF244321}">
                <p14:modId xmlns:p14="http://schemas.microsoft.com/office/powerpoint/2010/main" val="877346109"/>
              </p:ext>
            </p:extLst>
          </p:nvPr>
        </p:nvGraphicFramePr>
        <p:xfrm>
          <a:off x="528003" y="1048347"/>
          <a:ext cx="3845877" cy="158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 userDrawn="1">
            <p:extLst>
              <p:ext uri="{D42A27DB-BD31-4B8C-83A1-F6EECF244321}">
                <p14:modId xmlns:p14="http://schemas.microsoft.com/office/powerpoint/2010/main" val="3079642611"/>
              </p:ext>
            </p:extLst>
          </p:nvPr>
        </p:nvGraphicFramePr>
        <p:xfrm>
          <a:off x="4496118" y="1105496"/>
          <a:ext cx="3845877" cy="152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 userDrawn="1"/>
        </p:nvSpPr>
        <p:spPr>
          <a:xfrm>
            <a:off x="4573588" y="674609"/>
            <a:ext cx="31597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Монохромные 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(в одной цветовой гамме)</a:t>
            </a:r>
            <a:endParaRPr lang="ru-RU" sz="1400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28650" y="674609"/>
            <a:ext cx="31597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Цветные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(</a:t>
            </a:r>
            <a:r>
              <a:rPr lang="ru-RU" sz="1400" b="1" dirty="0">
                <a:solidFill>
                  <a:schemeClr val="tx2"/>
                </a:solidFill>
              </a:rPr>
              <a:t>заголовок второго уровня</a:t>
            </a:r>
            <a:r>
              <a:rPr lang="en-US" sz="1400" b="1" dirty="0">
                <a:solidFill>
                  <a:schemeClr val="tx2"/>
                </a:solidFill>
              </a:rPr>
              <a:t>)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28650" y="4785827"/>
            <a:ext cx="693801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</a:rPr>
              <a:t>Текст</a:t>
            </a:r>
            <a:r>
              <a:rPr lang="ru-RU" sz="1400" b="0" baseline="0" dirty="0">
                <a:solidFill>
                  <a:schemeClr val="tx1"/>
                </a:solidFill>
              </a:rPr>
              <a:t> в легендах по возможности делать не меньше 10 </a:t>
            </a:r>
            <a:r>
              <a:rPr lang="en-US" sz="1400" b="0" baseline="0" dirty="0" err="1">
                <a:solidFill>
                  <a:schemeClr val="tx1"/>
                </a:solidFill>
              </a:rPr>
              <a:t>pt</a:t>
            </a:r>
            <a:r>
              <a:rPr lang="ru-RU" sz="1400" b="0" baseline="0" dirty="0">
                <a:solidFill>
                  <a:schemeClr val="tx1"/>
                </a:solidFill>
              </a:rPr>
              <a:t> но и не больше 14</a:t>
            </a:r>
            <a:r>
              <a:rPr lang="en-US" sz="1400" b="0" baseline="0" dirty="0">
                <a:solidFill>
                  <a:schemeClr val="tx1"/>
                </a:solidFill>
              </a:rPr>
              <a:t> </a:t>
            </a:r>
            <a:r>
              <a:rPr lang="en-US" sz="1400" b="0" baseline="0" dirty="0" err="1">
                <a:solidFill>
                  <a:schemeClr val="tx1"/>
                </a:solidFill>
              </a:rPr>
              <a:t>pt</a:t>
            </a:r>
            <a:r>
              <a:rPr lang="ru-RU" sz="14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526348" y="2622034"/>
            <a:ext cx="1226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Диаграммы</a:t>
            </a:r>
            <a:endParaRPr lang="ru-RU" sz="140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573588" y="2627868"/>
            <a:ext cx="139153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Заголовок 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второго уровня</a:t>
            </a:r>
            <a:endParaRPr lang="ru-RU" sz="1400" dirty="0"/>
          </a:p>
        </p:txBody>
      </p:sp>
      <p:graphicFrame>
        <p:nvGraphicFramePr>
          <p:cNvPr id="6" name="Диаграмма 5"/>
          <p:cNvGraphicFramePr/>
          <p:nvPr userDrawn="1">
            <p:extLst>
              <p:ext uri="{D42A27DB-BD31-4B8C-83A1-F6EECF244321}">
                <p14:modId xmlns:p14="http://schemas.microsoft.com/office/powerpoint/2010/main" val="3424817871"/>
              </p:ext>
            </p:extLst>
          </p:nvPr>
        </p:nvGraphicFramePr>
        <p:xfrm>
          <a:off x="390891" y="3007599"/>
          <a:ext cx="2584449" cy="168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 userDrawn="1">
            <p:extLst>
              <p:ext uri="{D42A27DB-BD31-4B8C-83A1-F6EECF244321}">
                <p14:modId xmlns:p14="http://schemas.microsoft.com/office/powerpoint/2010/main" val="1880164753"/>
              </p:ext>
            </p:extLst>
          </p:nvPr>
        </p:nvGraphicFramePr>
        <p:xfrm>
          <a:off x="4353291" y="3058755"/>
          <a:ext cx="2584449" cy="168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0979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4" y="268442"/>
            <a:ext cx="7355655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 графики 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778737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39552" y="847639"/>
            <a:ext cx="7488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Дополнительные варианты титульных слайдов, набор иконок и полная инструкция по оформлению презентации доступна на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</a:t>
            </a:r>
            <a:r>
              <a:rPr lang="ru-R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пространстве </a:t>
            </a:r>
          </a:p>
          <a:p>
            <a:pPr>
              <a:spcAft>
                <a:spcPts val="600"/>
              </a:spcAft>
            </a:pPr>
            <a:r>
              <a:rPr lang="ru-RU" sz="1800" b="1" kern="120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Маркетинг -&gt; Презентация ВСК – шаблоны слайдов.</a:t>
            </a:r>
          </a:p>
          <a:p>
            <a:r>
              <a:rPr lang="ru-RU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удобного доступа  - просто откройте браузер со страницей «Новости ВСК» и нажмите на баннер, расположенный в правой части страницы</a:t>
            </a:r>
            <a:r>
              <a:rPr lang="ru-R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660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93350" y="4982168"/>
            <a:ext cx="2895600" cy="143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ABBEF"/>
                </a:solidFill>
              </a:defRPr>
            </a:lvl1pPr>
          </a:lstStyle>
          <a:p>
            <a:r>
              <a:rPr lang="ru-RU"/>
              <a:t>Новая философия ДМС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0144" y="4934734"/>
            <a:ext cx="46568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ABBEF"/>
                </a:solidFill>
              </a:defRPr>
            </a:lvl1pPr>
          </a:lstStyle>
          <a:p>
            <a:fld id="{A743513E-EC50-5040-8F52-CBF6A19E9AD3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3568" y="-30509"/>
            <a:ext cx="7588792" cy="60413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23568" y="646792"/>
            <a:ext cx="3915561" cy="408519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lang="en-US" sz="1200" smtClean="0">
                <a:latin typeface="+mj-lt"/>
              </a:defRPr>
            </a:lvl1pPr>
          </a:lstStyle>
          <a:p>
            <a:pPr lvl="0"/>
            <a:r>
              <a:rPr lang="ru-RU" dirty="0"/>
              <a:t>Подынтегральное выражение, в первом приближении, небезынтересно уравновешивает Наибольший Общий Делитель (НОД), дальнейшие выкладки оставим студентам в качестве несложной домашней работы.</a:t>
            </a:r>
          </a:p>
          <a:p>
            <a:pPr lvl="0"/>
            <a:r>
              <a:rPr lang="ru-RU" dirty="0"/>
              <a:t>Максимум выведен. Начало координат раскручивает анормальный максимум, что и требовалось доказать. </a:t>
            </a:r>
            <a:endParaRPr lang="en-US" sz="1200" dirty="0">
              <a:solidFill>
                <a:srgbClr val="002E6C"/>
              </a:solidFill>
              <a:latin typeface="ArialUnicodeMS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58189" y="646792"/>
            <a:ext cx="3767275" cy="408519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lang="en-US" sz="1200" smtClean="0">
                <a:latin typeface="+mj-lt"/>
              </a:defRPr>
            </a:lvl1pPr>
          </a:lstStyle>
          <a:p>
            <a:pPr lvl="0"/>
            <a:r>
              <a:rPr lang="ru-RU" dirty="0"/>
              <a:t>Максимум выведен. Начало координат раскручивает анормальный максимум, что и требовалось доказать. </a:t>
            </a:r>
          </a:p>
          <a:p>
            <a:pPr lvl="0"/>
            <a:r>
              <a:rPr lang="ru-RU" dirty="0"/>
              <a:t>Аксиома синхронизирует многочлен, что несомненно приведет нас к истине. </a:t>
            </a:r>
          </a:p>
          <a:p>
            <a:pPr lvl="0"/>
            <a:r>
              <a:rPr lang="ru-RU" dirty="0"/>
              <a:t>Можно предположить, что метод последовательных приближений неоднозначен. </a:t>
            </a:r>
            <a:endParaRPr lang="en-US" sz="1200" dirty="0">
              <a:solidFill>
                <a:srgbClr val="002E6C"/>
              </a:solidFill>
              <a:latin typeface="ArialUnicodeMS"/>
            </a:endParaRPr>
          </a:p>
        </p:txBody>
      </p:sp>
    </p:spTree>
    <p:extLst>
      <p:ext uri="{BB962C8B-B14F-4D97-AF65-F5344CB8AC3E}">
        <p14:creationId xmlns:p14="http://schemas.microsoft.com/office/powerpoint/2010/main" val="36509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Фор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97731"/>
            <a:ext cx="8070850" cy="369689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49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7" b="1" i="0">
                <a:solidFill>
                  <a:srgbClr val="006DB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84" y="1183005"/>
            <a:ext cx="39809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3117" y="1183005"/>
            <a:ext cx="39809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7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р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640" y="897731"/>
            <a:ext cx="7388860" cy="3696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buNone/>
              <a:defRPr sz="12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6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р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0480" y="897731"/>
            <a:ext cx="7399020" cy="369689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2pPr>
            <a:lvl3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42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3752850" cy="1782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0" y="2733769"/>
            <a:ext cx="3752850" cy="19190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sz="half" idx="10"/>
          </p:nvPr>
        </p:nvSpPr>
        <p:spPr>
          <a:xfrm>
            <a:off x="4483100" y="897565"/>
            <a:ext cx="3752850" cy="1782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11"/>
          </p:nvPr>
        </p:nvSpPr>
        <p:spPr>
          <a:xfrm>
            <a:off x="4483100" y="2733769"/>
            <a:ext cx="3752850" cy="19190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459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3867150" cy="36970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0"/>
          </p:nvPr>
        </p:nvSpPr>
        <p:spPr>
          <a:xfrm>
            <a:off x="4667250" y="897565"/>
            <a:ext cx="3867150" cy="36970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217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р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3867150" cy="369705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0000" indent="-180000">
              <a:buClr>
                <a:schemeClr val="tx2"/>
              </a:buClr>
              <a:defRPr sz="1200"/>
            </a:lvl2pPr>
            <a:lvl3pPr marL="180000" indent="-180000">
              <a:buClr>
                <a:schemeClr val="tx2"/>
              </a:buCl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0"/>
          </p:nvPr>
        </p:nvSpPr>
        <p:spPr>
          <a:xfrm>
            <a:off x="4667250" y="897565"/>
            <a:ext cx="3867150" cy="369705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0000" indent="-180000">
              <a:buClr>
                <a:schemeClr val="tx2"/>
              </a:buClr>
              <a:defRPr sz="1200"/>
            </a:lvl2pPr>
            <a:lvl3pPr marL="180000" indent="-180000">
              <a:buClr>
                <a:schemeClr val="tx2"/>
              </a:buCl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527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р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10640" y="897565"/>
            <a:ext cx="3185160" cy="369705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0000" indent="-180000">
              <a:buClr>
                <a:schemeClr val="tx2"/>
              </a:buClr>
              <a:defRPr sz="1200"/>
            </a:lvl2pPr>
            <a:lvl3pPr marL="180000" indent="-180000">
              <a:buClr>
                <a:schemeClr val="tx2"/>
              </a:buCl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0"/>
          </p:nvPr>
        </p:nvSpPr>
        <p:spPr>
          <a:xfrm>
            <a:off x="5346314" y="897565"/>
            <a:ext cx="3188085" cy="369705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buClr>
                <a:schemeClr val="tx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0000" indent="-180000">
              <a:buClr>
                <a:schemeClr val="tx2"/>
              </a:buClr>
              <a:defRPr sz="1200"/>
            </a:lvl2pPr>
            <a:lvl3pPr marL="180000" indent="-180000">
              <a:buClr>
                <a:schemeClr val="tx2"/>
              </a:buCl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964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Форм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8335838" cy="1728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0" y="2763124"/>
            <a:ext cx="8335838" cy="18608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03998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19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FD41552-AD1B-41D5-9A37-B94DBC3D9710}"/>
              </a:ext>
            </a:extLst>
          </p:cNvPr>
          <p:cNvGrpSpPr/>
          <p:nvPr userDrawn="1"/>
        </p:nvGrpSpPr>
        <p:grpSpPr>
          <a:xfrm>
            <a:off x="-1" y="4708253"/>
            <a:ext cx="9150927" cy="333610"/>
            <a:chOff x="0" y="4257916"/>
            <a:chExt cx="9138920" cy="333610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9526BF1F-2EC1-4297-98AB-7A6F95EDA50D}"/>
                </a:ext>
              </a:extLst>
            </p:cNvPr>
            <p:cNvSpPr/>
            <p:nvPr userDrawn="1"/>
          </p:nvSpPr>
          <p:spPr>
            <a:xfrm>
              <a:off x="0" y="4257916"/>
              <a:ext cx="2219888" cy="333610"/>
            </a:xfrm>
            <a:custGeom>
              <a:avLst/>
              <a:gdLst>
                <a:gd name="connsiteX0" fmla="*/ 0 w 2219888"/>
                <a:gd name="connsiteY0" fmla="*/ 0 h 333610"/>
                <a:gd name="connsiteX1" fmla="*/ 2219888 w 2219888"/>
                <a:gd name="connsiteY1" fmla="*/ 0 h 333610"/>
                <a:gd name="connsiteX2" fmla="*/ 2071789 w 2219888"/>
                <a:gd name="connsiteY2" fmla="*/ 333610 h 333610"/>
                <a:gd name="connsiteX3" fmla="*/ 0 w 2219888"/>
                <a:gd name="connsiteY3" fmla="*/ 333610 h 333610"/>
                <a:gd name="connsiteX4" fmla="*/ 0 w 2219888"/>
                <a:gd name="connsiteY4" fmla="*/ 0 h 33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888" h="333610">
                  <a:moveTo>
                    <a:pt x="0" y="0"/>
                  </a:moveTo>
                  <a:lnTo>
                    <a:pt x="2219888" y="0"/>
                  </a:lnTo>
                  <a:lnTo>
                    <a:pt x="2071789" y="333610"/>
                  </a:lnTo>
                  <a:lnTo>
                    <a:pt x="0" y="333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57BE73DE-4D0A-495D-88F9-AD7FD1522565}"/>
                </a:ext>
              </a:extLst>
            </p:cNvPr>
            <p:cNvSpPr/>
            <p:nvPr userDrawn="1"/>
          </p:nvSpPr>
          <p:spPr>
            <a:xfrm>
              <a:off x="2066709" y="4257916"/>
              <a:ext cx="7072211" cy="333610"/>
            </a:xfrm>
            <a:custGeom>
              <a:avLst/>
              <a:gdLst>
                <a:gd name="connsiteX0" fmla="*/ 148099 w 7072211"/>
                <a:gd name="connsiteY0" fmla="*/ 0 h 333610"/>
                <a:gd name="connsiteX1" fmla="*/ 7072211 w 7072211"/>
                <a:gd name="connsiteY1" fmla="*/ 0 h 333610"/>
                <a:gd name="connsiteX2" fmla="*/ 7072211 w 7072211"/>
                <a:gd name="connsiteY2" fmla="*/ 333610 h 333610"/>
                <a:gd name="connsiteX3" fmla="*/ 0 w 7072211"/>
                <a:gd name="connsiteY3" fmla="*/ 333610 h 333610"/>
                <a:gd name="connsiteX4" fmla="*/ 148099 w 7072211"/>
                <a:gd name="connsiteY4" fmla="*/ 0 h 33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211" h="333610">
                  <a:moveTo>
                    <a:pt x="148099" y="0"/>
                  </a:moveTo>
                  <a:lnTo>
                    <a:pt x="7072211" y="0"/>
                  </a:lnTo>
                  <a:lnTo>
                    <a:pt x="7072211" y="333610"/>
                  </a:lnTo>
                  <a:lnTo>
                    <a:pt x="0" y="333610"/>
                  </a:lnTo>
                  <a:lnTo>
                    <a:pt x="148099" y="0"/>
                  </a:lnTo>
                  <a:close/>
                </a:path>
              </a:pathLst>
            </a:custGeom>
            <a:solidFill>
              <a:srgbClr val="096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932DFFB-7AEB-4DC4-B1EF-D72527BFDF8D}"/>
              </a:ext>
            </a:extLst>
          </p:cNvPr>
          <p:cNvSpPr txBox="1"/>
          <p:nvPr userDrawn="1"/>
        </p:nvSpPr>
        <p:spPr>
          <a:xfrm>
            <a:off x="518343" y="4708253"/>
            <a:ext cx="57577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ДМС ОТ ВСК —    БОЛЬШЕ, ЧЕМ СТРАХОВАНИЕ</a:t>
            </a: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44" y="268442"/>
            <a:ext cx="7355655" cy="2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ru-RU" altLang="ru-RU" dirty="0"/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52064" y="4805025"/>
            <a:ext cx="23247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Picture 2" descr="D:\Designer\Archive\ВСК\VSK_logo_big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786" y="201168"/>
            <a:ext cx="1041748" cy="3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esigner\Archive\Presentation\Исходники (черновики)\Иконки Растр\4x\empty@4x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" y="21289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95" r:id="rId3"/>
    <p:sldLayoutId id="2147483696" r:id="rId4"/>
    <p:sldLayoutId id="2147483667" r:id="rId5"/>
    <p:sldLayoutId id="2147483664" r:id="rId6"/>
    <p:sldLayoutId id="2147483697" r:id="rId7"/>
    <p:sldLayoutId id="2147483698" r:id="rId8"/>
    <p:sldLayoutId id="2147483668" r:id="rId9"/>
    <p:sldLayoutId id="2147483669" r:id="rId10"/>
    <p:sldLayoutId id="2147483691" r:id="rId11"/>
    <p:sldLayoutId id="2147483683" r:id="rId12"/>
    <p:sldLayoutId id="2147483670" r:id="rId13"/>
    <p:sldLayoutId id="2147483686" r:id="rId14"/>
    <p:sldLayoutId id="2147483684" r:id="rId15"/>
    <p:sldLayoutId id="2147483690" r:id="rId16"/>
    <p:sldLayoutId id="2147483685" r:id="rId17"/>
    <p:sldLayoutId id="2147483692" r:id="rId18"/>
    <p:sldLayoutId id="2147483699" r:id="rId19"/>
    <p:sldLayoutId id="2147483700" r:id="rId2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baseline="0">
          <a:solidFill>
            <a:schemeClr val="tx2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1.sv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12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9.svg"/><Relationship Id="rId5" Type="http://schemas.openxmlformats.org/officeDocument/2006/relationships/image" Target="../media/image73.sv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7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85.sv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91.svg"/><Relationship Id="rId10" Type="http://schemas.openxmlformats.org/officeDocument/2006/relationships/image" Target="../media/image1.png"/><Relationship Id="rId4" Type="http://schemas.openxmlformats.org/officeDocument/2006/relationships/image" Target="../media/image70.png"/><Relationship Id="rId9" Type="http://schemas.openxmlformats.org/officeDocument/2006/relationships/image" Target="../media/image9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13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54.png"/><Relationship Id="rId12" Type="http://schemas.openxmlformats.org/officeDocument/2006/relationships/image" Target="../media/image109.sv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svg"/><Relationship Id="rId11" Type="http://schemas.openxmlformats.org/officeDocument/2006/relationships/image" Target="../media/image75.png"/><Relationship Id="rId5" Type="http://schemas.openxmlformats.org/officeDocument/2006/relationships/image" Target="../media/image53.png"/><Relationship Id="rId15" Type="http://schemas.openxmlformats.org/officeDocument/2006/relationships/image" Target="../media/image77.png"/><Relationship Id="rId10" Type="http://schemas.openxmlformats.org/officeDocument/2006/relationships/image" Target="../media/image107.svg"/><Relationship Id="rId4" Type="http://schemas.openxmlformats.org/officeDocument/2006/relationships/image" Target="../media/image101.svg"/><Relationship Id="rId9" Type="http://schemas.openxmlformats.org/officeDocument/2006/relationships/image" Target="../media/image74.png"/><Relationship Id="rId14" Type="http://schemas.openxmlformats.org/officeDocument/2006/relationships/image" Target="../media/image111.svg"/><Relationship Id="rId22" Type="http://schemas.openxmlformats.org/officeDocument/2006/relationships/image" Target="../media/image119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hyperlink" Target="https://itunes.apple.com/ru/app/&#1074;&#1089;&#1082;-&#1089;&#1090;&#1088;&#1072;&#1093;&#1086;&#1074;&#1072;&#1085;&#1080;&#1077;/id1241282589" TargetMode="External"/><Relationship Id="rId7" Type="http://schemas.openxmlformats.org/officeDocument/2006/relationships/image" Target="../media/image160.sv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88.png"/><Relationship Id="rId10" Type="http://schemas.openxmlformats.org/officeDocument/2006/relationships/image" Target="../media/image91.png"/><Relationship Id="rId4" Type="http://schemas.openxmlformats.org/officeDocument/2006/relationships/hyperlink" Target="https://play.google.com/store/apps/details?id=ru.vsk.insurance" TargetMode="External"/><Relationship Id="rId9" Type="http://schemas.openxmlformats.org/officeDocument/2006/relationships/image" Target="../media/image16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2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7.png"/><Relationship Id="rId21" Type="http://schemas.openxmlformats.org/officeDocument/2006/relationships/image" Target="../media/image32.jfif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33.svg"/><Relationship Id="rId5" Type="http://schemas.openxmlformats.org/officeDocument/2006/relationships/image" Target="../media/image19.png"/><Relationship Id="rId15" Type="http://schemas.openxmlformats.org/officeDocument/2006/relationships/image" Target="../media/image27.jpg"/><Relationship Id="rId23" Type="http://schemas.openxmlformats.org/officeDocument/2006/relationships/image" Target="../media/image45.sv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22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svg"/><Relationship Id="rId10" Type="http://schemas.openxmlformats.org/officeDocument/2006/relationships/image" Target="../media/image121.sv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7.sv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sv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imagostudio.ru/wp-content/uploads/2020/03/image-2.png" TargetMode="External"/><Relationship Id="rId2" Type="http://schemas.openxmlformats.org/officeDocument/2006/relationships/image" Target="http://imagostudio.ru/wp-content/uploads/2017/01/IC_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imagostudio.ru/wp-content/uploads/2020/09/Legkie-1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мужчина, очки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688FD21D-68FB-42EA-93D6-9BF54DC6C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5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DA8B01C5-9A4E-4A59-A816-6419F33E6DC3}"/>
              </a:ext>
            </a:extLst>
          </p:cNvPr>
          <p:cNvSpPr/>
          <p:nvPr/>
        </p:nvSpPr>
        <p:spPr>
          <a:xfrm>
            <a:off x="-71215" y="2468880"/>
            <a:ext cx="5222240" cy="2674620"/>
          </a:xfrm>
          <a:prstGeom prst="rtTriangle">
            <a:avLst/>
          </a:prstGeom>
          <a:solidFill>
            <a:srgbClr val="51B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155564CF-C848-44A3-805C-B6AA8AF0D637}"/>
              </a:ext>
            </a:extLst>
          </p:cNvPr>
          <p:cNvSpPr txBox="1"/>
          <p:nvPr/>
        </p:nvSpPr>
        <p:spPr>
          <a:xfrm>
            <a:off x="75934" y="4537421"/>
            <a:ext cx="492794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Tahoma"/>
              </a:rPr>
              <a:t>ПУТЕВОДИТЕЛЬ КЛИЕНТА</a:t>
            </a:r>
            <a:br>
              <a:rPr lang="ru-RU" sz="1600" b="1" spc="-5" dirty="0">
                <a:solidFill>
                  <a:srgbClr val="FFFFFF"/>
                </a:solidFill>
                <a:latin typeface="+mj-lt"/>
                <a:cs typeface="Tahoma"/>
              </a:rPr>
            </a:br>
            <a:r>
              <a:rPr lang="ru-RU" sz="1600" b="1" spc="-5" dirty="0">
                <a:solidFill>
                  <a:srgbClr val="FFFFFF"/>
                </a:solidFill>
                <a:latin typeface="+mj-lt"/>
                <a:cs typeface="Tahoma"/>
              </a:rPr>
              <a:t>ПАО «ВМТП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Tahoma"/>
              </a:rPr>
              <a:t>»</a:t>
            </a:r>
            <a:endParaRPr lang="en-US" sz="1600" b="1" spc="-5" dirty="0">
              <a:solidFill>
                <a:srgbClr val="FFFFFF"/>
              </a:solidFill>
              <a:latin typeface="+mj-lt"/>
              <a:cs typeface="Tahoma"/>
            </a:endParaRPr>
          </a:p>
        </p:txBody>
      </p:sp>
      <p:pic>
        <p:nvPicPr>
          <p:cNvPr id="8" name="Picture 2" descr="D:\Designer\Archive\ВСК\Logo\PNG\RGB\ВСК_logo_white_RGB-01.png">
            <a:extLst>
              <a:ext uri="{FF2B5EF4-FFF2-40B4-BE49-F238E27FC236}">
                <a16:creationId xmlns:a16="http://schemas.microsoft.com/office/drawing/2014/main" id="{FC6DB19C-2C9C-4CFF-9B0D-F4A805C1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7" y="113740"/>
            <a:ext cx="1122946" cy="4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2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CF403CF-6800-493F-A4C1-5703037E7E88}"/>
              </a:ext>
            </a:extLst>
          </p:cNvPr>
          <p:cNvSpPr/>
          <p:nvPr/>
        </p:nvSpPr>
        <p:spPr>
          <a:xfrm>
            <a:off x="0" y="3522654"/>
            <a:ext cx="9143999" cy="1197282"/>
          </a:xfrm>
          <a:prstGeom prst="rect">
            <a:avLst/>
          </a:prstGeom>
          <a:solidFill>
            <a:srgbClr val="F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Служба по организации медицинской помощи от ВСК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23F896-AE3F-47D8-A397-B5F2B301BE54}"/>
              </a:ext>
            </a:extLst>
          </p:cNvPr>
          <p:cNvSpPr/>
          <p:nvPr/>
        </p:nvSpPr>
        <p:spPr>
          <a:xfrm>
            <a:off x="518344" y="3643780"/>
            <a:ext cx="8865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Медицинское сопровождение застрахованных  24 часа в сутки, 7 дней в неделю, 365 дней в году </a:t>
            </a:r>
          </a:p>
        </p:txBody>
      </p:sp>
      <p:sp>
        <p:nvSpPr>
          <p:cNvPr id="15" name="Текст 21"/>
          <p:cNvSpPr txBox="1">
            <a:spLocks/>
          </p:cNvSpPr>
          <p:nvPr/>
        </p:nvSpPr>
        <p:spPr>
          <a:xfrm>
            <a:off x="540000" y="684000"/>
            <a:ext cx="6912768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По каким вопросам вы можете обратиться, если необходимо:  </a:t>
            </a:r>
            <a:endParaRPr lang="ru-RU" sz="18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123F896-AE3F-47D8-A397-B5F2B301BE54}"/>
              </a:ext>
            </a:extLst>
          </p:cNvPr>
          <p:cNvSpPr/>
          <p:nvPr/>
        </p:nvSpPr>
        <p:spPr>
          <a:xfrm>
            <a:off x="498141" y="2526162"/>
            <a:ext cx="159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Вызвать скорую помощь или врача на дом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123F896-AE3F-47D8-A397-B5F2B301BE54}"/>
              </a:ext>
            </a:extLst>
          </p:cNvPr>
          <p:cNvSpPr/>
          <p:nvPr/>
        </p:nvSpPr>
        <p:spPr>
          <a:xfrm>
            <a:off x="2310007" y="2490880"/>
            <a:ext cx="135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Согласовать плановую госпитализацию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123F896-AE3F-47D8-A397-B5F2B301BE54}"/>
              </a:ext>
            </a:extLst>
          </p:cNvPr>
          <p:cNvSpPr/>
          <p:nvPr/>
        </p:nvSpPr>
        <p:spPr>
          <a:xfrm>
            <a:off x="3909321" y="2497531"/>
            <a:ext cx="1549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Вас отказались принять в клинике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123F896-AE3F-47D8-A397-B5F2B301BE54}"/>
              </a:ext>
            </a:extLst>
          </p:cNvPr>
          <p:cNvSpPr/>
          <p:nvPr/>
        </p:nvSpPr>
        <p:spPr>
          <a:xfrm>
            <a:off x="5514630" y="2509750"/>
            <a:ext cx="1731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Вам отказывают в назначенных услугах  по программе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123F896-AE3F-47D8-A397-B5F2B301BE54}"/>
              </a:ext>
            </a:extLst>
          </p:cNvPr>
          <p:cNvSpPr/>
          <p:nvPr/>
        </p:nvSpPr>
        <p:spPr>
          <a:xfrm>
            <a:off x="7274144" y="2506492"/>
            <a:ext cx="1605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Вы в другом городе и </a:t>
            </a:r>
            <a:r>
              <a:rPr lang="ru-RU" sz="1200" dirty="0" smtClean="0"/>
              <a:t>вам </a:t>
            </a:r>
            <a:r>
              <a:rPr lang="ru-RU" sz="1200" dirty="0"/>
              <a:t>нужна медицинская помощь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A3F7E6-18D7-4394-AF8F-FA5CAD7A13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3066" y="1628087"/>
            <a:ext cx="455634" cy="3986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2E745-BB9D-49C1-9710-669679D11E9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44720" y="1591939"/>
            <a:ext cx="478452" cy="4709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36BC6B-E746-43A9-A450-EE55AC04ABB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49055" y="1589067"/>
            <a:ext cx="476720" cy="476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65ADC8-9921-444C-ACAD-6A49CE23AF6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098024" y="1619284"/>
            <a:ext cx="564910" cy="5335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9ED3C3-7911-490B-A96D-1C5096DC23B2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11037" y="1538623"/>
            <a:ext cx="531948" cy="604190"/>
          </a:xfrm>
          <a:prstGeom prst="rect">
            <a:avLst/>
          </a:prstGeom>
        </p:spPr>
      </p:pic>
      <p:sp>
        <p:nvSpPr>
          <p:cNvPr id="35" name="Прямоугольник: скругленные противолежащие углы 34">
            <a:extLst>
              <a:ext uri="{FF2B5EF4-FFF2-40B4-BE49-F238E27FC236}">
                <a16:creationId xmlns:a16="http://schemas.microsoft.com/office/drawing/2014/main" id="{C9F76D4B-C42B-484D-87E0-9A16FE680A61}"/>
              </a:ext>
            </a:extLst>
          </p:cNvPr>
          <p:cNvSpPr/>
          <p:nvPr/>
        </p:nvSpPr>
        <p:spPr>
          <a:xfrm>
            <a:off x="1350579" y="3960865"/>
            <a:ext cx="7506083" cy="640701"/>
          </a:xfrm>
          <a:prstGeom prst="round2DiagRect">
            <a:avLst>
              <a:gd name="adj1" fmla="val 0"/>
              <a:gd name="adj2" fmla="val 1979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При нахождении на территории РФ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бесплатные федеральные номера:</a:t>
            </a:r>
          </a:p>
        </p:txBody>
      </p:sp>
      <p:sp>
        <p:nvSpPr>
          <p:cNvPr id="36" name="Прямоугольник: скругленные противолежащие углы 35">
            <a:extLst>
              <a:ext uri="{FF2B5EF4-FFF2-40B4-BE49-F238E27FC236}">
                <a16:creationId xmlns:a16="http://schemas.microsoft.com/office/drawing/2014/main" id="{0E92A32B-A6FB-4D01-B458-84FD00888C7C}"/>
              </a:ext>
            </a:extLst>
          </p:cNvPr>
          <p:cNvSpPr/>
          <p:nvPr/>
        </p:nvSpPr>
        <p:spPr>
          <a:xfrm>
            <a:off x="5699074" y="3964102"/>
            <a:ext cx="3172708" cy="632451"/>
          </a:xfrm>
          <a:prstGeom prst="round2DiagRect">
            <a:avLst>
              <a:gd name="adj1" fmla="val 0"/>
              <a:gd name="adj2" fmla="val 197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дополнительная линия для Москвы </a:t>
            </a:r>
            <a:br>
              <a:rPr lang="ru-RU" sz="1200" b="1" dirty="0"/>
            </a:br>
            <a:r>
              <a:rPr lang="ru-RU" sz="1200" b="1" dirty="0"/>
              <a:t>и</a:t>
            </a:r>
            <a:r>
              <a:rPr lang="ru-RU" sz="1200" b="1" dirty="0">
                <a:solidFill>
                  <a:schemeClr val="bg1"/>
                </a:solidFill>
              </a:rPr>
              <a:t> Санкт- Петербурга: +7 495 785-10-57  </a:t>
            </a:r>
          </a:p>
        </p:txBody>
      </p:sp>
      <p:sp>
        <p:nvSpPr>
          <p:cNvPr id="38" name="Круг: прозрачная заливка 23">
            <a:extLst>
              <a:ext uri="{FF2B5EF4-FFF2-40B4-BE49-F238E27FC236}">
                <a16:creationId xmlns:a16="http://schemas.microsoft.com/office/drawing/2014/main" id="{435F0082-14CF-415D-A5A1-FA1FFF520199}"/>
              </a:ext>
            </a:extLst>
          </p:cNvPr>
          <p:cNvSpPr/>
          <p:nvPr/>
        </p:nvSpPr>
        <p:spPr>
          <a:xfrm>
            <a:off x="760823" y="132670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Круг: прозрачная заливка 23">
            <a:extLst>
              <a:ext uri="{FF2B5EF4-FFF2-40B4-BE49-F238E27FC236}">
                <a16:creationId xmlns:a16="http://schemas.microsoft.com/office/drawing/2014/main" id="{BE28DF8A-34C5-4C90-B47B-B450E4F78C67}"/>
              </a:ext>
            </a:extLst>
          </p:cNvPr>
          <p:cNvSpPr/>
          <p:nvPr/>
        </p:nvSpPr>
        <p:spPr>
          <a:xfrm>
            <a:off x="2457355" y="132670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Круг: прозрачная заливка 23">
            <a:extLst>
              <a:ext uri="{FF2B5EF4-FFF2-40B4-BE49-F238E27FC236}">
                <a16:creationId xmlns:a16="http://schemas.microsoft.com/office/drawing/2014/main" id="{35514499-87C5-4C3C-99A0-6A086051F150}"/>
              </a:ext>
            </a:extLst>
          </p:cNvPr>
          <p:cNvSpPr/>
          <p:nvPr/>
        </p:nvSpPr>
        <p:spPr>
          <a:xfrm>
            <a:off x="4153887" y="132670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Круг: прозрачная заливка 23">
            <a:extLst>
              <a:ext uri="{FF2B5EF4-FFF2-40B4-BE49-F238E27FC236}">
                <a16:creationId xmlns:a16="http://schemas.microsoft.com/office/drawing/2014/main" id="{76559081-998A-44C0-8862-EBB058DD41C5}"/>
              </a:ext>
            </a:extLst>
          </p:cNvPr>
          <p:cNvSpPr/>
          <p:nvPr/>
        </p:nvSpPr>
        <p:spPr>
          <a:xfrm>
            <a:off x="7546951" y="132670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Круг: прозрачная заливка 23">
            <a:extLst>
              <a:ext uri="{FF2B5EF4-FFF2-40B4-BE49-F238E27FC236}">
                <a16:creationId xmlns:a16="http://schemas.microsoft.com/office/drawing/2014/main" id="{DB775879-DCE6-436E-BE03-8CC28470D7F5}"/>
              </a:ext>
            </a:extLst>
          </p:cNvPr>
          <p:cNvSpPr/>
          <p:nvPr/>
        </p:nvSpPr>
        <p:spPr>
          <a:xfrm>
            <a:off x="5850419" y="132670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722B91D1-1242-4C7A-9119-3185109E7AFE}"/>
              </a:ext>
            </a:extLst>
          </p:cNvPr>
          <p:cNvSpPr/>
          <p:nvPr/>
        </p:nvSpPr>
        <p:spPr>
          <a:xfrm>
            <a:off x="604711" y="3948553"/>
            <a:ext cx="648000" cy="648000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26511D7-6BD3-4542-B419-BA0EECC6C4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34096" y="3999823"/>
            <a:ext cx="463358" cy="5990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EF989A-C313-4BD6-AD23-8FA5065C59F8}"/>
              </a:ext>
            </a:extLst>
          </p:cNvPr>
          <p:cNvSpPr txBox="1"/>
          <p:nvPr/>
        </p:nvSpPr>
        <p:spPr>
          <a:xfrm>
            <a:off x="4224306" y="4009330"/>
            <a:ext cx="162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8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800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775-14-41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8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800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200-14-41  </a:t>
            </a:r>
          </a:p>
        </p:txBody>
      </p:sp>
    </p:spTree>
    <p:extLst>
      <p:ext uri="{BB962C8B-B14F-4D97-AF65-F5344CB8AC3E}">
        <p14:creationId xmlns:p14="http://schemas.microsoft.com/office/powerpoint/2010/main" val="115487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274EEAB-74BC-4EBA-9358-EE844AE117A7}"/>
              </a:ext>
            </a:extLst>
          </p:cNvPr>
          <p:cNvSpPr/>
          <p:nvPr/>
        </p:nvSpPr>
        <p:spPr>
          <a:xfrm>
            <a:off x="0" y="1694606"/>
            <a:ext cx="9143999" cy="3025330"/>
          </a:xfrm>
          <a:prstGeom prst="rect">
            <a:avLst/>
          </a:prstGeom>
          <a:solidFill>
            <a:srgbClr val="F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медицинской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id="{6C5C1B72-3EEB-4C5C-B3E2-74A490D3DDA9}"/>
              </a:ext>
            </a:extLst>
          </p:cNvPr>
          <p:cNvSpPr/>
          <p:nvPr/>
        </p:nvSpPr>
        <p:spPr>
          <a:xfrm>
            <a:off x="611187" y="893018"/>
            <a:ext cx="7862253" cy="539999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Для решения сложных вопросов, можете обратиться к </a:t>
            </a:r>
            <a:r>
              <a:rPr lang="ru-RU" sz="1400" b="1" dirty="0" smtClean="0">
                <a:solidFill>
                  <a:schemeClr val="bg1"/>
                </a:solidFill>
              </a:rPr>
              <a:t>вашему </a:t>
            </a:r>
            <a:r>
              <a:rPr lang="ru-RU" sz="1400" b="1" dirty="0">
                <a:solidFill>
                  <a:schemeClr val="bg1"/>
                </a:solidFill>
              </a:rPr>
              <a:t>врачу-куратору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C85EB7-441D-4F9A-A35C-F24B373BCEDF}"/>
              </a:ext>
            </a:extLst>
          </p:cNvPr>
          <p:cNvSpPr txBox="1"/>
          <p:nvPr/>
        </p:nvSpPr>
        <p:spPr>
          <a:xfrm>
            <a:off x="611187" y="1937675"/>
            <a:ext cx="459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/>
              <a:t>Врач-куратор по медицинским вопросам:</a:t>
            </a:r>
          </a:p>
        </p:txBody>
      </p:sp>
      <p:sp>
        <p:nvSpPr>
          <p:cNvPr id="20" name="Круг: прозрачная заливка 23">
            <a:extLst>
              <a:ext uri="{FF2B5EF4-FFF2-40B4-BE49-F238E27FC236}">
                <a16:creationId xmlns:a16="http://schemas.microsoft.com/office/drawing/2014/main" id="{38AC1D2F-6C8E-44F5-8686-6936289ED39C}"/>
              </a:ext>
            </a:extLst>
          </p:cNvPr>
          <p:cNvSpPr/>
          <p:nvPr/>
        </p:nvSpPr>
        <p:spPr>
          <a:xfrm>
            <a:off x="1403350" y="2422529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Круг: прозрачная заливка 23">
            <a:extLst>
              <a:ext uri="{FF2B5EF4-FFF2-40B4-BE49-F238E27FC236}">
                <a16:creationId xmlns:a16="http://schemas.microsoft.com/office/drawing/2014/main" id="{8D02701A-7F1D-44D5-A4F2-2FC030A24A1E}"/>
              </a:ext>
            </a:extLst>
          </p:cNvPr>
          <p:cNvSpPr/>
          <p:nvPr/>
        </p:nvSpPr>
        <p:spPr>
          <a:xfrm>
            <a:off x="3947513" y="2422529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Круг: прозрачная заливка 23">
            <a:extLst>
              <a:ext uri="{FF2B5EF4-FFF2-40B4-BE49-F238E27FC236}">
                <a16:creationId xmlns:a16="http://schemas.microsoft.com/office/drawing/2014/main" id="{2EEDFD84-D985-4D8F-9A3D-B539916AB9FA}"/>
              </a:ext>
            </a:extLst>
          </p:cNvPr>
          <p:cNvSpPr/>
          <p:nvPr/>
        </p:nvSpPr>
        <p:spPr>
          <a:xfrm>
            <a:off x="6412572" y="2422529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6EEDF4-8469-4A9F-BB8A-6D683233F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32468" y="2637744"/>
            <a:ext cx="601884" cy="6018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B3AF8E0-695B-49D3-A2E1-C78233E5111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76744" y="2675958"/>
            <a:ext cx="531776" cy="5532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B2C4D3D-2E55-4B81-9A34-F344C295CE1D}"/>
              </a:ext>
            </a:extLst>
          </p:cNvPr>
          <p:cNvSpPr txBox="1"/>
          <p:nvPr/>
        </p:nvSpPr>
        <p:spPr>
          <a:xfrm>
            <a:off x="739927" y="3653784"/>
            <a:ext cx="2386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200" b="1" smtClean="0"/>
              <a:t>Черных </a:t>
            </a:r>
            <a:r>
              <a:rPr lang="ru-RU" sz="1200" b="1" dirty="0" smtClean="0"/>
              <a:t>Наталья Сергеевна</a:t>
            </a:r>
            <a:endParaRPr lang="ru-RU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1314FE-E227-4E83-AED8-0351AC3C2F03}"/>
              </a:ext>
            </a:extLst>
          </p:cNvPr>
          <p:cNvSpPr txBox="1"/>
          <p:nvPr/>
        </p:nvSpPr>
        <p:spPr>
          <a:xfrm>
            <a:off x="5749149" y="3746116"/>
            <a:ext cx="2386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200" b="1" dirty="0"/>
              <a:t>NChernykh@VSK.RU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EFA56C-ED42-4F63-BBBA-EAAEAF1EF95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99782" y="2674122"/>
            <a:ext cx="355582" cy="5509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9C69EA-B802-4D16-A43F-E4DAE913E4B2}"/>
              </a:ext>
            </a:extLst>
          </p:cNvPr>
          <p:cNvSpPr txBox="1"/>
          <p:nvPr/>
        </p:nvSpPr>
        <p:spPr>
          <a:xfrm>
            <a:off x="3764293" y="3734242"/>
            <a:ext cx="19788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/>
              <a:t>8</a:t>
            </a:r>
            <a:r>
              <a:rPr lang="en-US" sz="1200" b="1" dirty="0"/>
              <a:t> </a:t>
            </a:r>
            <a:r>
              <a:rPr lang="ru-RU" sz="1200" b="1" dirty="0"/>
              <a:t>800</a:t>
            </a:r>
            <a:r>
              <a:rPr lang="en-US" sz="1200" b="1" dirty="0"/>
              <a:t> </a:t>
            </a:r>
            <a:r>
              <a:rPr lang="ru-RU" sz="1200" b="1" dirty="0"/>
              <a:t>775-14-41 </a:t>
            </a:r>
          </a:p>
        </p:txBody>
      </p:sp>
    </p:spTree>
    <p:extLst>
      <p:ext uri="{BB962C8B-B14F-4D97-AF65-F5344CB8AC3E}">
        <p14:creationId xmlns:p14="http://schemas.microsoft.com/office/powerpoint/2010/main" val="227501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: скругленные противолежащие углы 60">
            <a:extLst>
              <a:ext uri="{FF2B5EF4-FFF2-40B4-BE49-F238E27FC236}">
                <a16:creationId xmlns:a16="http://schemas.microsoft.com/office/drawing/2014/main" id="{119E0B64-7367-42E9-A5BB-E1FA20D5B619}"/>
              </a:ext>
            </a:extLst>
          </p:cNvPr>
          <p:cNvSpPr/>
          <p:nvPr/>
        </p:nvSpPr>
        <p:spPr>
          <a:xfrm>
            <a:off x="6816668" y="0"/>
            <a:ext cx="2327332" cy="472134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D3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: скругленные противолежащие углы 61">
            <a:extLst>
              <a:ext uri="{FF2B5EF4-FFF2-40B4-BE49-F238E27FC236}">
                <a16:creationId xmlns:a16="http://schemas.microsoft.com/office/drawing/2014/main" id="{83E5B08A-3198-459A-8100-0CF646F21006}"/>
              </a:ext>
            </a:extLst>
          </p:cNvPr>
          <p:cNvSpPr/>
          <p:nvPr/>
        </p:nvSpPr>
        <p:spPr>
          <a:xfrm>
            <a:off x="4629998" y="0"/>
            <a:ext cx="2185688" cy="472134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8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: скругленные противолежащие углы 62">
            <a:extLst>
              <a:ext uri="{FF2B5EF4-FFF2-40B4-BE49-F238E27FC236}">
                <a16:creationId xmlns:a16="http://schemas.microsoft.com/office/drawing/2014/main" id="{B2215FC1-381A-45D3-8D6B-F84F062BC1E0}"/>
              </a:ext>
            </a:extLst>
          </p:cNvPr>
          <p:cNvSpPr/>
          <p:nvPr/>
        </p:nvSpPr>
        <p:spPr>
          <a:xfrm>
            <a:off x="2472916" y="0"/>
            <a:ext cx="2160250" cy="472134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0F6F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Сроки решения медицинских вопросов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332E29-F8E9-4B08-9F58-523BB07DEB6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60762" y="1116470"/>
            <a:ext cx="523477" cy="49076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23F896-AE3F-47D8-A397-B5F2B301BE54}"/>
              </a:ext>
            </a:extLst>
          </p:cNvPr>
          <p:cNvSpPr/>
          <p:nvPr/>
        </p:nvSpPr>
        <p:spPr>
          <a:xfrm>
            <a:off x="513456" y="2038020"/>
            <a:ext cx="174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Амбулаторная помощь в клиниках </a:t>
            </a:r>
            <a:br>
              <a:rPr lang="ru-RU" sz="1200" dirty="0"/>
            </a:br>
            <a:r>
              <a:rPr lang="ru-RU" sz="1200" dirty="0"/>
              <a:t>в случае острых заболеваний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123F896-AE3F-47D8-A397-B5F2B301BE54}"/>
              </a:ext>
            </a:extLst>
          </p:cNvPr>
          <p:cNvSpPr/>
          <p:nvPr/>
        </p:nvSpPr>
        <p:spPr>
          <a:xfrm>
            <a:off x="7162739" y="2058314"/>
            <a:ext cx="1728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Согласование услуг для застрахованных, </a:t>
            </a:r>
          </a:p>
          <a:p>
            <a:pPr algn="ctr"/>
            <a:r>
              <a:rPr lang="ru-RU" sz="1200" dirty="0"/>
              <a:t>организация экстренной помощи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123F896-AE3F-47D8-A397-B5F2B301BE54}"/>
              </a:ext>
            </a:extLst>
          </p:cNvPr>
          <p:cNvSpPr/>
          <p:nvPr/>
        </p:nvSpPr>
        <p:spPr>
          <a:xfrm>
            <a:off x="2678221" y="2027079"/>
            <a:ext cx="174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Плановая амбулаторная помощь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344" y="4448121"/>
            <a:ext cx="8594352" cy="27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</a:rPr>
              <a:t>*Сроки могут быть скорректированы в случае необходимости получения от  клиники дополнительных медицинских документов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9143239-D5E3-4497-B515-EA20D065770B}"/>
              </a:ext>
            </a:extLst>
          </p:cNvPr>
          <p:cNvSpPr/>
          <p:nvPr/>
        </p:nvSpPr>
        <p:spPr>
          <a:xfrm rot="2700000">
            <a:off x="1309715" y="3037822"/>
            <a:ext cx="189102" cy="189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Круг: прозрачная заливка 23">
            <a:extLst>
              <a:ext uri="{FF2B5EF4-FFF2-40B4-BE49-F238E27FC236}">
                <a16:creationId xmlns:a16="http://schemas.microsoft.com/office/drawing/2014/main" id="{9F4E68B0-E0C3-46EB-9567-65A4FD5B509B}"/>
              </a:ext>
            </a:extLst>
          </p:cNvPr>
          <p:cNvSpPr/>
          <p:nvPr/>
        </p:nvSpPr>
        <p:spPr>
          <a:xfrm>
            <a:off x="846853" y="874521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Круг: прозрачная заливка 23">
            <a:extLst>
              <a:ext uri="{FF2B5EF4-FFF2-40B4-BE49-F238E27FC236}">
                <a16:creationId xmlns:a16="http://schemas.microsoft.com/office/drawing/2014/main" id="{00055759-CCD1-4752-BE9F-331460916B94}"/>
              </a:ext>
            </a:extLst>
          </p:cNvPr>
          <p:cNvSpPr/>
          <p:nvPr/>
        </p:nvSpPr>
        <p:spPr>
          <a:xfrm>
            <a:off x="3011510" y="874521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Круг: прозрачная заливка 23">
            <a:extLst>
              <a:ext uri="{FF2B5EF4-FFF2-40B4-BE49-F238E27FC236}">
                <a16:creationId xmlns:a16="http://schemas.microsoft.com/office/drawing/2014/main" id="{74A2EC2F-D00A-4818-8119-026C94E909D7}"/>
              </a:ext>
            </a:extLst>
          </p:cNvPr>
          <p:cNvSpPr/>
          <p:nvPr/>
        </p:nvSpPr>
        <p:spPr>
          <a:xfrm>
            <a:off x="5200196" y="874521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Круг: прозрачная заливка 23">
            <a:extLst>
              <a:ext uri="{FF2B5EF4-FFF2-40B4-BE49-F238E27FC236}">
                <a16:creationId xmlns:a16="http://schemas.microsoft.com/office/drawing/2014/main" id="{A89D9CB7-7584-4125-A424-359B4442C837}"/>
              </a:ext>
            </a:extLst>
          </p:cNvPr>
          <p:cNvSpPr/>
          <p:nvPr/>
        </p:nvSpPr>
        <p:spPr>
          <a:xfrm>
            <a:off x="7428289" y="874521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07E513D-73C1-49FB-95EE-D1360A752816}"/>
              </a:ext>
            </a:extLst>
          </p:cNvPr>
          <p:cNvSpPr/>
          <p:nvPr/>
        </p:nvSpPr>
        <p:spPr>
          <a:xfrm>
            <a:off x="4897790" y="2027079"/>
            <a:ext cx="174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Плановая стационарная помощь</a:t>
            </a:r>
          </a:p>
        </p:txBody>
      </p:sp>
      <p:sp>
        <p:nvSpPr>
          <p:cNvPr id="67" name="Прямоугольник: скругленные противолежащие углы 66">
            <a:extLst>
              <a:ext uri="{FF2B5EF4-FFF2-40B4-BE49-F238E27FC236}">
                <a16:creationId xmlns:a16="http://schemas.microsoft.com/office/drawing/2014/main" id="{FDF1C925-4025-4C83-A153-A6338E628057}"/>
              </a:ext>
            </a:extLst>
          </p:cNvPr>
          <p:cNvSpPr/>
          <p:nvPr/>
        </p:nvSpPr>
        <p:spPr>
          <a:xfrm>
            <a:off x="668334" y="3120284"/>
            <a:ext cx="1432308" cy="866782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 день обращения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EC238C4-42CB-46EB-BEC2-673725E04880}"/>
              </a:ext>
            </a:extLst>
          </p:cNvPr>
          <p:cNvSpPr/>
          <p:nvPr/>
        </p:nvSpPr>
        <p:spPr>
          <a:xfrm rot="2700000">
            <a:off x="3476684" y="3037822"/>
            <a:ext cx="189102" cy="1891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: скругленные противолежащие углы 68">
            <a:extLst>
              <a:ext uri="{FF2B5EF4-FFF2-40B4-BE49-F238E27FC236}">
                <a16:creationId xmlns:a16="http://schemas.microsoft.com/office/drawing/2014/main" id="{B2BC49EA-39B5-44E9-869D-E937CCFE53A9}"/>
              </a:ext>
            </a:extLst>
          </p:cNvPr>
          <p:cNvSpPr/>
          <p:nvPr/>
        </p:nvSpPr>
        <p:spPr>
          <a:xfrm>
            <a:off x="2835303" y="3120284"/>
            <a:ext cx="1432308" cy="866782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 течении </a:t>
            </a:r>
            <a:r>
              <a:rPr lang="ru-RU" sz="1200" b="1" dirty="0" smtClean="0">
                <a:solidFill>
                  <a:schemeClr val="bg1"/>
                </a:solidFill>
              </a:rPr>
              <a:t>1–5 </a:t>
            </a:r>
            <a:r>
              <a:rPr lang="ru-RU" sz="1200" b="1" dirty="0">
                <a:solidFill>
                  <a:schemeClr val="bg1"/>
                </a:solidFill>
              </a:rPr>
              <a:t/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рабочих дней*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3E68EC2-9DC5-43C6-AC0B-C2CC6DD9E482}"/>
              </a:ext>
            </a:extLst>
          </p:cNvPr>
          <p:cNvSpPr/>
          <p:nvPr/>
        </p:nvSpPr>
        <p:spPr>
          <a:xfrm rot="2700000">
            <a:off x="5679315" y="3037822"/>
            <a:ext cx="189102" cy="189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Прямоугольник: скругленные противолежащие углы 70">
            <a:extLst>
              <a:ext uri="{FF2B5EF4-FFF2-40B4-BE49-F238E27FC236}">
                <a16:creationId xmlns:a16="http://schemas.microsoft.com/office/drawing/2014/main" id="{F341E116-94CB-423C-A839-8AEF4B20921F}"/>
              </a:ext>
            </a:extLst>
          </p:cNvPr>
          <p:cNvSpPr/>
          <p:nvPr/>
        </p:nvSpPr>
        <p:spPr>
          <a:xfrm>
            <a:off x="5037934" y="3120284"/>
            <a:ext cx="1432308" cy="866782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 течении 3–5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рабочих дней*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B0D8D9C-86DC-4F0C-AA03-F2A58D680D7D}"/>
              </a:ext>
            </a:extLst>
          </p:cNvPr>
          <p:cNvSpPr/>
          <p:nvPr/>
        </p:nvSpPr>
        <p:spPr>
          <a:xfrm rot="2700000">
            <a:off x="7883603" y="3037822"/>
            <a:ext cx="189102" cy="1891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: скругленные противолежащие углы 72">
            <a:extLst>
              <a:ext uri="{FF2B5EF4-FFF2-40B4-BE49-F238E27FC236}">
                <a16:creationId xmlns:a16="http://schemas.microsoft.com/office/drawing/2014/main" id="{3C822EAA-736A-4D27-BFC5-1FEAA3D40B1C}"/>
              </a:ext>
            </a:extLst>
          </p:cNvPr>
          <p:cNvSpPr/>
          <p:nvPr/>
        </p:nvSpPr>
        <p:spPr>
          <a:xfrm>
            <a:off x="7242222" y="3120284"/>
            <a:ext cx="1432308" cy="866782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ONLINE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5A83DD-8AE4-423E-893E-B0C235EF7F3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09040" y="1153506"/>
            <a:ext cx="465060" cy="4517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827F12-D0D1-438A-905A-8325967B628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90999" y="1116470"/>
            <a:ext cx="574310" cy="50252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AA1DF8-6C4E-449D-BEF3-AEE2E34986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4002" y="1123654"/>
            <a:ext cx="525822" cy="525822"/>
          </a:xfrm>
          <a:prstGeom prst="rect">
            <a:avLst/>
          </a:prstGeom>
        </p:spPr>
      </p:pic>
      <p:pic>
        <p:nvPicPr>
          <p:cNvPr id="28" name="Picture 2" descr="D:\Designer\Archive\ВСК\VSK_logo_big.png">
            <a:extLst>
              <a:ext uri="{FF2B5EF4-FFF2-40B4-BE49-F238E27FC236}">
                <a16:creationId xmlns:a16="http://schemas.microsoft.com/office/drawing/2014/main" id="{55E546F7-FC29-4273-BA08-0F7458422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786" y="201168"/>
            <a:ext cx="1041748" cy="3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0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Больше, чем </a:t>
            </a:r>
            <a:r>
              <a:rPr lang="ru-RU" altLang="ru-RU" dirty="0" smtClean="0"/>
              <a:t>ДМС. Дополнительные 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306" y="1882769"/>
            <a:ext cx="1701548" cy="81471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1050" b="0" dirty="0">
                <a:solidFill>
                  <a:schemeClr val="tx1"/>
                </a:solidFill>
                <a:latin typeface="+mj-lt"/>
              </a:rPr>
              <a:t>Консультации в ведущих научных центрах г. Москвы </a:t>
            </a:r>
          </a:p>
          <a:p>
            <a:pPr marL="0" indent="0" algn="ctr">
              <a:buNone/>
            </a:pPr>
            <a:endParaRPr lang="ru-RU" sz="1050" b="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Круг: прозрачная заливка 23">
            <a:extLst>
              <a:ext uri="{FF2B5EF4-FFF2-40B4-BE49-F238E27FC236}">
                <a16:creationId xmlns:a16="http://schemas.microsoft.com/office/drawing/2014/main" id="{1E74E6B5-4472-4049-BBA4-CC33DEE76982}"/>
              </a:ext>
            </a:extLst>
          </p:cNvPr>
          <p:cNvSpPr/>
          <p:nvPr/>
        </p:nvSpPr>
        <p:spPr>
          <a:xfrm>
            <a:off x="1549925" y="753181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Круг: прозрачная заливка 23">
            <a:extLst>
              <a:ext uri="{FF2B5EF4-FFF2-40B4-BE49-F238E27FC236}">
                <a16:creationId xmlns:a16="http://schemas.microsoft.com/office/drawing/2014/main" id="{4B6788CA-D26D-4E15-9D3E-BC65C02FBCD2}"/>
              </a:ext>
            </a:extLst>
          </p:cNvPr>
          <p:cNvSpPr/>
          <p:nvPr/>
        </p:nvSpPr>
        <p:spPr>
          <a:xfrm>
            <a:off x="3239431" y="753181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Круг: прозрачная заливка 23">
            <a:extLst>
              <a:ext uri="{FF2B5EF4-FFF2-40B4-BE49-F238E27FC236}">
                <a16:creationId xmlns:a16="http://schemas.microsoft.com/office/drawing/2014/main" id="{6CD1886D-7252-46FD-8F80-9C974DF45DE9}"/>
              </a:ext>
            </a:extLst>
          </p:cNvPr>
          <p:cNvSpPr/>
          <p:nvPr/>
        </p:nvSpPr>
        <p:spPr>
          <a:xfrm>
            <a:off x="4888425" y="71363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5F27BCD0-DE9A-4A08-8EA8-F2F36AAD20D7}"/>
              </a:ext>
            </a:extLst>
          </p:cNvPr>
          <p:cNvSpPr txBox="1">
            <a:spLocks/>
          </p:cNvSpPr>
          <p:nvPr/>
        </p:nvSpPr>
        <p:spPr>
          <a:xfrm>
            <a:off x="2999103" y="1854746"/>
            <a:ext cx="1528964" cy="8147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1050" b="0" dirty="0">
                <a:solidFill>
                  <a:schemeClr val="tx1"/>
                </a:solidFill>
                <a:latin typeface="+mj-lt"/>
              </a:rPr>
              <a:t>Второе медицинское мнение иностранного врача-специалиста</a:t>
            </a: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F5805A3-9BA8-4C20-BA18-CCC5CC867E2E}"/>
              </a:ext>
            </a:extLst>
          </p:cNvPr>
          <p:cNvSpPr txBox="1">
            <a:spLocks/>
          </p:cNvSpPr>
          <p:nvPr/>
        </p:nvSpPr>
        <p:spPr>
          <a:xfrm>
            <a:off x="1291828" y="4013116"/>
            <a:ext cx="1528964" cy="9183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1050" b="0" dirty="0">
                <a:solidFill>
                  <a:schemeClr val="tx1"/>
                </a:solidFill>
                <a:latin typeface="+mj-lt"/>
              </a:rPr>
              <a:t>Психологическая помощь сотрудникам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F9D8A5FD-1C94-49B3-96DE-E8E4AB2F3CC5}"/>
              </a:ext>
            </a:extLst>
          </p:cNvPr>
          <p:cNvSpPr txBox="1">
            <a:spLocks/>
          </p:cNvSpPr>
          <p:nvPr/>
        </p:nvSpPr>
        <p:spPr>
          <a:xfrm>
            <a:off x="3008587" y="4013116"/>
            <a:ext cx="1528964" cy="9183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50" b="0" dirty="0">
                <a:solidFill>
                  <a:schemeClr val="tx1"/>
                </a:solidFill>
                <a:latin typeface="+mj-lt"/>
              </a:rPr>
              <a:t>Юридическая поддержка</a:t>
            </a: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50C6438B-1EED-4303-AC27-6BEB9CEC9598}"/>
              </a:ext>
            </a:extLst>
          </p:cNvPr>
          <p:cNvSpPr txBox="1">
            <a:spLocks/>
          </p:cNvSpPr>
          <p:nvPr/>
        </p:nvSpPr>
        <p:spPr>
          <a:xfrm>
            <a:off x="4708327" y="4013116"/>
            <a:ext cx="1528964" cy="9183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50" b="0" dirty="0" err="1">
                <a:solidFill>
                  <a:schemeClr val="tx1"/>
                </a:solidFill>
                <a:latin typeface="+mj-lt"/>
              </a:rPr>
              <a:t>Онкозащита</a:t>
            </a:r>
            <a:endParaRPr lang="ru-RU" sz="105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C76A5ED0-5218-4C7F-9A35-E791C2F6ACDE}"/>
              </a:ext>
            </a:extLst>
          </p:cNvPr>
          <p:cNvSpPr txBox="1">
            <a:spLocks/>
          </p:cNvSpPr>
          <p:nvPr/>
        </p:nvSpPr>
        <p:spPr>
          <a:xfrm>
            <a:off x="6285812" y="4013116"/>
            <a:ext cx="1713570" cy="9183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1050" b="0" dirty="0">
                <a:solidFill>
                  <a:schemeClr val="tx1"/>
                </a:solidFill>
                <a:latin typeface="+mj-lt"/>
              </a:rPr>
              <a:t>Телемедицина</a:t>
            </a: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</p:txBody>
      </p:sp>
      <p:sp>
        <p:nvSpPr>
          <p:cNvPr id="19" name="Круг: прозрачная заливка 23">
            <a:extLst>
              <a:ext uri="{FF2B5EF4-FFF2-40B4-BE49-F238E27FC236}">
                <a16:creationId xmlns:a16="http://schemas.microsoft.com/office/drawing/2014/main" id="{49E6303D-CE50-463D-AE11-2FE1782A2DF1}"/>
              </a:ext>
            </a:extLst>
          </p:cNvPr>
          <p:cNvSpPr/>
          <p:nvPr/>
        </p:nvSpPr>
        <p:spPr>
          <a:xfrm>
            <a:off x="6598958" y="68094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Круг: прозрачная заливка 23">
            <a:extLst>
              <a:ext uri="{FF2B5EF4-FFF2-40B4-BE49-F238E27FC236}">
                <a16:creationId xmlns:a16="http://schemas.microsoft.com/office/drawing/2014/main" id="{92C3A245-8C46-4761-8B7A-614CEB94F514}"/>
              </a:ext>
            </a:extLst>
          </p:cNvPr>
          <p:cNvSpPr/>
          <p:nvPr/>
        </p:nvSpPr>
        <p:spPr>
          <a:xfrm>
            <a:off x="1544019" y="290126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Круг: прозрачная заливка 23">
            <a:extLst>
              <a:ext uri="{FF2B5EF4-FFF2-40B4-BE49-F238E27FC236}">
                <a16:creationId xmlns:a16="http://schemas.microsoft.com/office/drawing/2014/main" id="{BEAA8F77-371A-4635-92EA-E9EBFA2EBF69}"/>
              </a:ext>
            </a:extLst>
          </p:cNvPr>
          <p:cNvSpPr/>
          <p:nvPr/>
        </p:nvSpPr>
        <p:spPr>
          <a:xfrm>
            <a:off x="3233525" y="290126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Круг: прозрачная заливка 23">
            <a:extLst>
              <a:ext uri="{FF2B5EF4-FFF2-40B4-BE49-F238E27FC236}">
                <a16:creationId xmlns:a16="http://schemas.microsoft.com/office/drawing/2014/main" id="{D3A81AE0-633E-4CDF-895C-4C326135629C}"/>
              </a:ext>
            </a:extLst>
          </p:cNvPr>
          <p:cNvSpPr/>
          <p:nvPr/>
        </p:nvSpPr>
        <p:spPr>
          <a:xfrm>
            <a:off x="4923031" y="290126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Круг: прозрачная заливка 23">
            <a:extLst>
              <a:ext uri="{FF2B5EF4-FFF2-40B4-BE49-F238E27FC236}">
                <a16:creationId xmlns:a16="http://schemas.microsoft.com/office/drawing/2014/main" id="{B75011DE-6960-4BD8-A5F1-DC3A970481C3}"/>
              </a:ext>
            </a:extLst>
          </p:cNvPr>
          <p:cNvSpPr/>
          <p:nvPr/>
        </p:nvSpPr>
        <p:spPr>
          <a:xfrm>
            <a:off x="6612537" y="2901268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D7B20FA-93D5-4FB9-BA50-5F37173A8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07492" y="973450"/>
            <a:ext cx="470210" cy="47021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E0FEDB-C47E-4ADE-B2DB-0BB4D13CD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09347" y="1017270"/>
            <a:ext cx="373628" cy="4981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576C55B-E9DD-40E0-BD2B-D3D7C817E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07675" y="3177229"/>
            <a:ext cx="362552" cy="4966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CC18B5-1A6E-4C14-AFA7-74A8D144F8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66720" y="3149759"/>
            <a:ext cx="602266" cy="52302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815EA3C-98B6-4B94-B312-878624402B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827369" y="3186766"/>
            <a:ext cx="493420" cy="4934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128ADDF-B3FE-4F41-A471-A9D03F2841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852601" y="1022331"/>
            <a:ext cx="481228" cy="48122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E5534B9-3B92-476D-BE20-2F27AC0715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231756" y="3190275"/>
            <a:ext cx="482106" cy="4821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261C0E7-4E82-4BBC-A73B-28F5C1F8D176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195218" y="914082"/>
            <a:ext cx="516124" cy="586214"/>
          </a:xfrm>
          <a:prstGeom prst="rect">
            <a:avLst/>
          </a:prstGeom>
        </p:spPr>
      </p:pic>
      <p:sp>
        <p:nvSpPr>
          <p:cNvPr id="33" name="Объект 2">
            <a:extLst>
              <a:ext uri="{FF2B5EF4-FFF2-40B4-BE49-F238E27FC236}">
                <a16:creationId xmlns:a16="http://schemas.microsoft.com/office/drawing/2014/main" id="{5F27BCD0-DE9A-4A08-8EA8-F2F36AAD20D7}"/>
              </a:ext>
            </a:extLst>
          </p:cNvPr>
          <p:cNvSpPr txBox="1">
            <a:spLocks/>
          </p:cNvSpPr>
          <p:nvPr/>
        </p:nvSpPr>
        <p:spPr>
          <a:xfrm>
            <a:off x="4708327" y="1825486"/>
            <a:ext cx="1528964" cy="8147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altLang="ru-RU" sz="1050" b="0" dirty="0" smtClean="0">
                <a:solidFill>
                  <a:schemeClr val="tx1"/>
                </a:solidFill>
                <a:latin typeface="+mj-lt"/>
              </a:rPr>
              <a:t>Круглосуточный бесплатный федеральный номер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050" b="0" dirty="0" smtClean="0">
                <a:solidFill>
                  <a:schemeClr val="tx1"/>
                </a:solidFill>
                <a:latin typeface="+mj-lt"/>
              </a:rPr>
              <a:t>8 800 775 14 41</a:t>
            </a:r>
            <a:endParaRPr lang="ru-RU" altLang="ru-RU" sz="1050" b="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  <a:p>
            <a:pPr marL="0" indent="0" algn="ctr">
              <a:buFont typeface="Arial" charset="0"/>
              <a:buNone/>
            </a:pPr>
            <a:endParaRPr lang="ru-RU" sz="1050" b="0" dirty="0">
              <a:solidFill>
                <a:schemeClr val="tx1"/>
              </a:solidFill>
              <a:latin typeface="+mj-lt"/>
              <a:ea typeface="PFBulletinSansPro-Black"/>
              <a:cs typeface="PFBulletinSansPro-Black"/>
            </a:endParaRP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6529FD26-F34C-49DD-9079-0461245BCCBF}"/>
              </a:ext>
            </a:extLst>
          </p:cNvPr>
          <p:cNvSpPr txBox="1">
            <a:spLocks/>
          </p:cNvSpPr>
          <p:nvPr/>
        </p:nvSpPr>
        <p:spPr>
          <a:xfrm>
            <a:off x="6478981" y="1799606"/>
            <a:ext cx="1528964" cy="9183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1050" b="0" dirty="0">
                <a:solidFill>
                  <a:schemeClr val="tx1"/>
                </a:solidFill>
                <a:latin typeface="+mj-lt"/>
              </a:rPr>
              <a:t>Медицинский навигатор по лекарственным средствам</a:t>
            </a:r>
          </a:p>
        </p:txBody>
      </p:sp>
    </p:spTree>
    <p:extLst>
      <p:ext uri="{BB962C8B-B14F-4D97-AF65-F5344CB8AC3E}">
        <p14:creationId xmlns:p14="http://schemas.microsoft.com/office/powerpoint/2010/main" val="37192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+mj-lt"/>
              </a:rPr>
              <a:t>Больше, чем ДМС. </a:t>
            </a:r>
            <a:r>
              <a:rPr lang="ru-RU" altLang="ru-RU" sz="1800" b="1" dirty="0">
                <a:latin typeface="+mj-lt"/>
                <a:ea typeface="PFBulletinSansPro-Black"/>
                <a:cs typeface="PFBulletinSansPro-Black"/>
              </a:rPr>
              <a:t>Психологическая помощь сотрудникам</a:t>
            </a:r>
            <a:endParaRPr lang="ru-RU" altLang="ru-RU" dirty="0"/>
          </a:p>
        </p:txBody>
      </p:sp>
      <p:pic>
        <p:nvPicPr>
          <p:cNvPr id="18" name="Picture 2" descr="D:\Designer\Archive\ВСК\VSK_logo_big.png">
            <a:extLst>
              <a:ext uri="{FF2B5EF4-FFF2-40B4-BE49-F238E27FC236}">
                <a16:creationId xmlns:a16="http://schemas.microsoft.com/office/drawing/2014/main" id="{4B412B76-2110-4E6A-BE31-90F53C8A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786" y="201168"/>
            <a:ext cx="1041748" cy="3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037E1111-EFCB-4226-9F1C-A34951F93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</p:spPr>
        <p:txBody>
          <a:bodyPr/>
          <a:lstStyle/>
          <a:p>
            <a:fld id="{777BA12A-04AB-4FA1-87FB-A6D71658381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7" name="Прямоугольник: скругленные противолежащие углы 46">
            <a:extLst>
              <a:ext uri="{FF2B5EF4-FFF2-40B4-BE49-F238E27FC236}">
                <a16:creationId xmlns:a16="http://schemas.microsoft.com/office/drawing/2014/main" id="{2E032EFE-38A6-4B81-B7D3-82AFCE556841}"/>
              </a:ext>
            </a:extLst>
          </p:cNvPr>
          <p:cNvSpPr/>
          <p:nvPr/>
        </p:nvSpPr>
        <p:spPr>
          <a:xfrm>
            <a:off x="611188" y="4101667"/>
            <a:ext cx="3816350" cy="504023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Неограниченное количество консультаций квалифицированного психолога </a:t>
            </a:r>
          </a:p>
        </p:txBody>
      </p:sp>
      <p:sp>
        <p:nvSpPr>
          <p:cNvPr id="48" name="Прямоугольник: скругленные противолежащие углы 47">
            <a:extLst>
              <a:ext uri="{FF2B5EF4-FFF2-40B4-BE49-F238E27FC236}">
                <a16:creationId xmlns:a16="http://schemas.microsoft.com/office/drawing/2014/main" id="{6345C0AF-C0C8-4C61-87FD-99BAA4BE6BB6}"/>
              </a:ext>
            </a:extLst>
          </p:cNvPr>
          <p:cNvSpPr/>
          <p:nvPr/>
        </p:nvSpPr>
        <p:spPr>
          <a:xfrm>
            <a:off x="4572000" y="4101667"/>
            <a:ext cx="4129856" cy="504023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Длительность до 60 минут/В течение 24 часов с момента обращения/ Ежедневно с 8-00 до 22-00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0846DD4-A98C-4A86-95BF-CCDE6E0CCF0F}"/>
              </a:ext>
            </a:extLst>
          </p:cNvPr>
          <p:cNvGrpSpPr/>
          <p:nvPr/>
        </p:nvGrpSpPr>
        <p:grpSpPr>
          <a:xfrm>
            <a:off x="610034" y="826720"/>
            <a:ext cx="360000" cy="360000"/>
            <a:chOff x="610034" y="1595528"/>
            <a:chExt cx="395216" cy="395216"/>
          </a:xfrm>
        </p:grpSpPr>
        <p:sp>
          <p:nvSpPr>
            <p:cNvPr id="50" name="Круг: прозрачная заливка 23">
              <a:extLst>
                <a:ext uri="{FF2B5EF4-FFF2-40B4-BE49-F238E27FC236}">
                  <a16:creationId xmlns:a16="http://schemas.microsoft.com/office/drawing/2014/main" id="{CFEE7D8E-53D3-4AC9-9B7F-1C76EBC49A82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1C5F5888-40DE-4B7A-A489-417F5FB8A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1421851-1A37-49C2-B272-5AEB1DF30BE4}"/>
              </a:ext>
            </a:extLst>
          </p:cNvPr>
          <p:cNvSpPr/>
          <p:nvPr/>
        </p:nvSpPr>
        <p:spPr>
          <a:xfrm>
            <a:off x="970034" y="826720"/>
            <a:ext cx="7561673" cy="394435"/>
          </a:xfrm>
          <a:prstGeom prst="roundRect">
            <a:avLst>
              <a:gd name="adj" fmla="val 131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Вопросы связанные с работой (вопросы карьеры, трудности в коллективе);</a:t>
            </a: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0613838B-5D7C-4F75-BE0B-18ADF63B0E78}"/>
              </a:ext>
            </a:extLst>
          </p:cNvPr>
          <p:cNvSpPr/>
          <p:nvPr/>
        </p:nvSpPr>
        <p:spPr>
          <a:xfrm>
            <a:off x="970034" y="1255443"/>
            <a:ext cx="7561673" cy="394435"/>
          </a:xfrm>
          <a:prstGeom prst="roundRect">
            <a:avLst>
              <a:gd name="adj" fmla="val 131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Семейные /супружеские и детско-родительские отношения;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C8E59585-C257-4CF8-A24D-E394150B8BA7}"/>
              </a:ext>
            </a:extLst>
          </p:cNvPr>
          <p:cNvSpPr/>
          <p:nvPr/>
        </p:nvSpPr>
        <p:spPr>
          <a:xfrm>
            <a:off x="970034" y="1684166"/>
            <a:ext cx="7561673" cy="394435"/>
          </a:xfrm>
          <a:prstGeom prst="roundRect">
            <a:avLst>
              <a:gd name="adj" fmla="val 131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Личный кризис (переживание потери близкого, утраты смысла жизни);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980EFAE8-C162-4922-A571-BC963BAAFF11}"/>
              </a:ext>
            </a:extLst>
          </p:cNvPr>
          <p:cNvSpPr/>
          <p:nvPr/>
        </p:nvSpPr>
        <p:spPr>
          <a:xfrm>
            <a:off x="970034" y="2112889"/>
            <a:ext cx="7561673" cy="394435"/>
          </a:xfrm>
          <a:prstGeom prst="roundRect">
            <a:avLst>
              <a:gd name="adj" fmla="val 131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Совладение с физическим состоянием (хронические / критические заболевания, боли, зависимости);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84F043C0-6D0F-413F-8171-59F63E754D0A}"/>
              </a:ext>
            </a:extLst>
          </p:cNvPr>
          <p:cNvSpPr/>
          <p:nvPr/>
        </p:nvSpPr>
        <p:spPr>
          <a:xfrm>
            <a:off x="970034" y="2541612"/>
            <a:ext cx="7561673" cy="394435"/>
          </a:xfrm>
          <a:prstGeom prst="roundRect">
            <a:avLst>
              <a:gd name="adj" fmla="val 131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Общение (конфликты, неуверенность, одиночество);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B78A2AB8-8A76-40E5-B0D5-74BF6D20AA96}"/>
              </a:ext>
            </a:extLst>
          </p:cNvPr>
          <p:cNvSpPr/>
          <p:nvPr/>
        </p:nvSpPr>
        <p:spPr>
          <a:xfrm>
            <a:off x="970034" y="2970335"/>
            <a:ext cx="7561673" cy="394435"/>
          </a:xfrm>
          <a:prstGeom prst="roundRect">
            <a:avLst>
              <a:gd name="adj" fmla="val 131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Взаимоотношения мужчины и женщины (переживание ревности, измены, разрыва);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FE31E7D2-F524-4FC0-ABF0-CBED37273ECA}"/>
              </a:ext>
            </a:extLst>
          </p:cNvPr>
          <p:cNvSpPr/>
          <p:nvPr/>
        </p:nvSpPr>
        <p:spPr>
          <a:xfrm>
            <a:off x="970034" y="3399056"/>
            <a:ext cx="7561673" cy="394435"/>
          </a:xfrm>
          <a:prstGeom prst="roundRect">
            <a:avLst>
              <a:gd name="adj" fmla="val 131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Личное развитие (самоопределение, самопознание, духовная жизнь)</a:t>
            </a: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00C366C-E428-4A34-BBA0-B80AE316BD22}"/>
              </a:ext>
            </a:extLst>
          </p:cNvPr>
          <p:cNvGrpSpPr/>
          <p:nvPr/>
        </p:nvGrpSpPr>
        <p:grpSpPr>
          <a:xfrm>
            <a:off x="610034" y="1283920"/>
            <a:ext cx="360000" cy="360000"/>
            <a:chOff x="610034" y="1595528"/>
            <a:chExt cx="395216" cy="395216"/>
          </a:xfrm>
        </p:grpSpPr>
        <p:sp>
          <p:nvSpPr>
            <p:cNvPr id="75" name="Круг: прозрачная заливка 23">
              <a:extLst>
                <a:ext uri="{FF2B5EF4-FFF2-40B4-BE49-F238E27FC236}">
                  <a16:creationId xmlns:a16="http://schemas.microsoft.com/office/drawing/2014/main" id="{37CB5EFD-04DD-4913-B538-8E989E164000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113E8B7-66A4-4920-BB8F-4A70B303F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62C9A6F0-4BFF-47FB-9EE3-BDC490CF900F}"/>
              </a:ext>
            </a:extLst>
          </p:cNvPr>
          <p:cNvGrpSpPr/>
          <p:nvPr/>
        </p:nvGrpSpPr>
        <p:grpSpPr>
          <a:xfrm>
            <a:off x="610034" y="1710640"/>
            <a:ext cx="360000" cy="360000"/>
            <a:chOff x="610034" y="1595528"/>
            <a:chExt cx="395216" cy="395216"/>
          </a:xfrm>
        </p:grpSpPr>
        <p:sp>
          <p:nvSpPr>
            <p:cNvPr id="78" name="Круг: прозрачная заливка 23">
              <a:extLst>
                <a:ext uri="{FF2B5EF4-FFF2-40B4-BE49-F238E27FC236}">
                  <a16:creationId xmlns:a16="http://schemas.microsoft.com/office/drawing/2014/main" id="{BCB85854-6A2A-473C-BC74-115EA191B87B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7F36F8D4-4857-469B-B69B-CF45B66BF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64F00CA-8EDC-4562-8AE6-B80FCDBA1E3B}"/>
              </a:ext>
            </a:extLst>
          </p:cNvPr>
          <p:cNvGrpSpPr/>
          <p:nvPr/>
        </p:nvGrpSpPr>
        <p:grpSpPr>
          <a:xfrm>
            <a:off x="610034" y="2119072"/>
            <a:ext cx="360000" cy="360000"/>
            <a:chOff x="610034" y="1595528"/>
            <a:chExt cx="395216" cy="395216"/>
          </a:xfrm>
        </p:grpSpPr>
        <p:sp>
          <p:nvSpPr>
            <p:cNvPr id="81" name="Круг: прозрачная заливка 23">
              <a:extLst>
                <a:ext uri="{FF2B5EF4-FFF2-40B4-BE49-F238E27FC236}">
                  <a16:creationId xmlns:a16="http://schemas.microsoft.com/office/drawing/2014/main" id="{5BDEE509-3296-4614-AA03-D79309600924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8ABBBEC-BECF-484B-AE46-AD73A945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51AFCD1B-74D0-45CF-B3F7-74B9E9165ACA}"/>
              </a:ext>
            </a:extLst>
          </p:cNvPr>
          <p:cNvGrpSpPr/>
          <p:nvPr/>
        </p:nvGrpSpPr>
        <p:grpSpPr>
          <a:xfrm>
            <a:off x="610034" y="2533600"/>
            <a:ext cx="360000" cy="360000"/>
            <a:chOff x="610034" y="1595528"/>
            <a:chExt cx="395216" cy="395216"/>
          </a:xfrm>
        </p:grpSpPr>
        <p:sp>
          <p:nvSpPr>
            <p:cNvPr id="84" name="Круг: прозрачная заливка 23">
              <a:extLst>
                <a:ext uri="{FF2B5EF4-FFF2-40B4-BE49-F238E27FC236}">
                  <a16:creationId xmlns:a16="http://schemas.microsoft.com/office/drawing/2014/main" id="{1089E1A8-75A8-4EB9-82F7-41A049FFAD18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278450-B59E-4754-969E-6572C6B90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97BCF31-B0DE-4F86-B79C-BCF3D4D0C386}"/>
              </a:ext>
            </a:extLst>
          </p:cNvPr>
          <p:cNvGrpSpPr/>
          <p:nvPr/>
        </p:nvGrpSpPr>
        <p:grpSpPr>
          <a:xfrm>
            <a:off x="610034" y="2996896"/>
            <a:ext cx="360000" cy="360000"/>
            <a:chOff x="610034" y="1595528"/>
            <a:chExt cx="395216" cy="395216"/>
          </a:xfrm>
        </p:grpSpPr>
        <p:sp>
          <p:nvSpPr>
            <p:cNvPr id="87" name="Круг: прозрачная заливка 23">
              <a:extLst>
                <a:ext uri="{FF2B5EF4-FFF2-40B4-BE49-F238E27FC236}">
                  <a16:creationId xmlns:a16="http://schemas.microsoft.com/office/drawing/2014/main" id="{01C8CF6C-F8A2-4199-B1C7-E520034A4671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2E120DF7-118F-4AF4-9504-B6528CE68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7A609E4-A2B1-4AFD-A45F-09B469F63585}"/>
              </a:ext>
            </a:extLst>
          </p:cNvPr>
          <p:cNvGrpSpPr/>
          <p:nvPr/>
        </p:nvGrpSpPr>
        <p:grpSpPr>
          <a:xfrm>
            <a:off x="610034" y="3417520"/>
            <a:ext cx="360000" cy="360000"/>
            <a:chOff x="610034" y="1595528"/>
            <a:chExt cx="395216" cy="395216"/>
          </a:xfrm>
        </p:grpSpPr>
        <p:sp>
          <p:nvSpPr>
            <p:cNvPr id="90" name="Круг: прозрачная заливка 23">
              <a:extLst>
                <a:ext uri="{FF2B5EF4-FFF2-40B4-BE49-F238E27FC236}">
                  <a16:creationId xmlns:a16="http://schemas.microsoft.com/office/drawing/2014/main" id="{D8A443AC-DAF4-49A9-A823-A705D651DFC8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BB01DAD-285E-481B-A3F1-1744704D6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5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60E61-381A-4796-B9D9-8791D8B6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400" dirty="0"/>
              <a:t>Психологическая помощь сотрудникам. Как воспользоваться сервисом</a:t>
            </a:r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BD8B12-9A3C-4EDB-8F72-8013E40D3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9638507-E713-4661-AD49-6E3F1BA7DC67}"/>
              </a:ext>
            </a:extLst>
          </p:cNvPr>
          <p:cNvSpPr txBox="1">
            <a:spLocks/>
          </p:cNvSpPr>
          <p:nvPr/>
        </p:nvSpPr>
        <p:spPr>
          <a:xfrm>
            <a:off x="1310640" y="1469159"/>
            <a:ext cx="3952736" cy="49245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85455F7-A043-40E0-B8D5-059B261E74D4}"/>
              </a:ext>
            </a:extLst>
          </p:cNvPr>
          <p:cNvSpPr txBox="1">
            <a:spLocks/>
          </p:cNvSpPr>
          <p:nvPr/>
        </p:nvSpPr>
        <p:spPr>
          <a:xfrm>
            <a:off x="4500083" y="797820"/>
            <a:ext cx="4131155" cy="49245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27C1648-A179-46F5-AA10-98AF36E119ED}"/>
              </a:ext>
            </a:extLst>
          </p:cNvPr>
          <p:cNvSpPr txBox="1">
            <a:spLocks/>
          </p:cNvSpPr>
          <p:nvPr/>
        </p:nvSpPr>
        <p:spPr>
          <a:xfrm>
            <a:off x="4689919" y="1097527"/>
            <a:ext cx="4011937" cy="31526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После регистрации застрахованный получит смс с параметрами доступа и уведомление о записи на первичную консультацию.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Застрахованный получает доступ к «витрине» специалистов и впоследствии может самостоятельно записываться на консультации.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На платформе есть описание каждого специалиста с указанием образования и уровня квалификации, а также спектра вопросов, с которыми он работает.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У каждого специалиста есть свое расписание</a:t>
            </a:r>
            <a:r>
              <a:rPr lang="ru-RU" dirty="0" smtClean="0"/>
              <a:t>. </a:t>
            </a:r>
            <a:r>
              <a:rPr lang="ru-RU" dirty="0"/>
              <a:t>После выбора специалиста можно назначить консультацию на определенный </a:t>
            </a:r>
            <a:r>
              <a:rPr lang="ru-RU" dirty="0" smtClean="0"/>
              <a:t>день/время.</a:t>
            </a:r>
            <a:endParaRPr lang="ru-RU" dirty="0"/>
          </a:p>
        </p:txBody>
      </p:sp>
      <p:sp>
        <p:nvSpPr>
          <p:cNvPr id="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52B3FB5A-4625-4A1E-BC63-462458A81B23}"/>
              </a:ext>
            </a:extLst>
          </p:cNvPr>
          <p:cNvSpPr/>
          <p:nvPr/>
        </p:nvSpPr>
        <p:spPr>
          <a:xfrm>
            <a:off x="1310640" y="1017946"/>
            <a:ext cx="2986296" cy="549661"/>
          </a:xfrm>
          <a:prstGeom prst="round2DiagRect">
            <a:avLst>
              <a:gd name="adj1" fmla="val 21054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Застрахованный обращается на единый номер ВСК 8 800 775 14 41</a:t>
            </a:r>
          </a:p>
        </p:txBody>
      </p:sp>
      <p:sp>
        <p:nvSpPr>
          <p:cNvPr id="10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D1A4D840-58A6-4C4E-843D-F35CDE9E5539}"/>
              </a:ext>
            </a:extLst>
          </p:cNvPr>
          <p:cNvSpPr/>
          <p:nvPr/>
        </p:nvSpPr>
        <p:spPr>
          <a:xfrm>
            <a:off x="647700" y="1027607"/>
            <a:ext cx="571500" cy="571500"/>
          </a:xfrm>
          <a:prstGeom prst="round2DiagRect">
            <a:avLst>
              <a:gd name="adj1" fmla="val 28426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28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CA295147-26D4-4817-B773-B3F4DEDD73EB}"/>
              </a:ext>
            </a:extLst>
          </p:cNvPr>
          <p:cNvSpPr/>
          <p:nvPr/>
        </p:nvSpPr>
        <p:spPr>
          <a:xfrm>
            <a:off x="1310640" y="1782535"/>
            <a:ext cx="2986296" cy="823016"/>
          </a:xfrm>
          <a:prstGeom prst="round2DiagRect">
            <a:avLst>
              <a:gd name="adj1" fmla="val 21054"/>
              <a:gd name="adj2" fmla="val 0"/>
            </a:avLst>
          </a:prstGeom>
          <a:solidFill>
            <a:srgbClr val="61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Специалист колл-центра ВСК уточнит пожелания и передаст заявку  </a:t>
            </a:r>
            <a:r>
              <a:rPr lang="ru-RU" sz="1200" b="1" dirty="0" smtClean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нашему партнеру «Понимаю»</a:t>
            </a:r>
            <a:endParaRPr lang="ru-RU" sz="1200" b="1" dirty="0">
              <a:solidFill>
                <a:prstClr val="whit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B7E34F4E-5E09-425F-9149-A67F038ADB01}"/>
              </a:ext>
            </a:extLst>
          </p:cNvPr>
          <p:cNvSpPr/>
          <p:nvPr/>
        </p:nvSpPr>
        <p:spPr>
          <a:xfrm>
            <a:off x="647700" y="1782535"/>
            <a:ext cx="571500" cy="571500"/>
          </a:xfrm>
          <a:prstGeom prst="round2DiagRect">
            <a:avLst>
              <a:gd name="adj1" fmla="val 28426"/>
              <a:gd name="adj2" fmla="val 0"/>
            </a:avLst>
          </a:prstGeom>
          <a:solidFill>
            <a:srgbClr val="61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28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801655D7-3161-43C5-8FD1-37393D6FCAAD}"/>
              </a:ext>
            </a:extLst>
          </p:cNvPr>
          <p:cNvSpPr/>
          <p:nvPr/>
        </p:nvSpPr>
        <p:spPr>
          <a:xfrm>
            <a:off x="1310640" y="2820480"/>
            <a:ext cx="2986296" cy="823016"/>
          </a:xfrm>
          <a:prstGeom prst="round2DiagRect">
            <a:avLst>
              <a:gd name="adj1" fmla="val 21054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Администратор партнера свяжется с застрахованным по заявке и зарегистрирует на платформе обслуживания</a:t>
            </a:r>
          </a:p>
        </p:txBody>
      </p:sp>
      <p:sp>
        <p:nvSpPr>
          <p:cNvPr id="14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2E5A75A4-A9A5-4CEB-A0F6-D83BEE376210}"/>
              </a:ext>
            </a:extLst>
          </p:cNvPr>
          <p:cNvSpPr/>
          <p:nvPr/>
        </p:nvSpPr>
        <p:spPr>
          <a:xfrm>
            <a:off x="647700" y="2830141"/>
            <a:ext cx="571500" cy="571500"/>
          </a:xfrm>
          <a:prstGeom prst="round2DiagRect">
            <a:avLst>
              <a:gd name="adj1" fmla="val 2842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28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665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+mj-lt"/>
              </a:rPr>
              <a:t>Больше, чем ДМС. </a:t>
            </a:r>
            <a:r>
              <a:rPr lang="ru-RU" altLang="ru-RU" sz="1800" b="1" dirty="0">
                <a:latin typeface="+mj-lt"/>
                <a:ea typeface="PFBulletinSansPro-Black"/>
                <a:cs typeface="PFBulletinSansPro-Black"/>
              </a:rPr>
              <a:t>Телемедицина</a:t>
            </a:r>
            <a:endParaRPr lang="ru-RU" altLang="ru-RU" dirty="0"/>
          </a:p>
        </p:txBody>
      </p:sp>
      <p:pic>
        <p:nvPicPr>
          <p:cNvPr id="16" name="Picture 2" descr="D:\Designer\Archive\ВСК\VSK_logo_big.png">
            <a:extLst>
              <a:ext uri="{FF2B5EF4-FFF2-40B4-BE49-F238E27FC236}">
                <a16:creationId xmlns:a16="http://schemas.microsoft.com/office/drawing/2014/main" id="{82D11EDF-F1E8-4CF2-A837-BE3EFF1F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786" y="201168"/>
            <a:ext cx="1041748" cy="3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E8ECF113-4B8B-4379-B9A9-D8F033CB1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</p:spPr>
        <p:txBody>
          <a:bodyPr/>
          <a:lstStyle/>
          <a:p>
            <a:fld id="{777BA12A-04AB-4FA1-87FB-A6D71658381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6BF6308-EF07-426E-B7CA-10EF37F3A98A}"/>
              </a:ext>
            </a:extLst>
          </p:cNvPr>
          <p:cNvSpPr/>
          <p:nvPr/>
        </p:nvSpPr>
        <p:spPr>
          <a:xfrm>
            <a:off x="1007700" y="3366581"/>
            <a:ext cx="88353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100" dirty="0"/>
              <a:t>терапевт </a:t>
            </a:r>
          </a:p>
          <a:p>
            <a:pPr>
              <a:spcAft>
                <a:spcPts val="1800"/>
              </a:spcAft>
            </a:pPr>
            <a:r>
              <a:rPr lang="ru-RU" sz="1100" dirty="0"/>
              <a:t>педиатр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165433C-C059-4284-998A-EAFFE1BB1179}"/>
              </a:ext>
            </a:extLst>
          </p:cNvPr>
          <p:cNvSpPr/>
          <p:nvPr/>
        </p:nvSpPr>
        <p:spPr>
          <a:xfrm>
            <a:off x="5562078" y="1793194"/>
            <a:ext cx="146375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1100" dirty="0"/>
              <a:t>кардиолог</a:t>
            </a:r>
          </a:p>
          <a:p>
            <a:pPr>
              <a:spcAft>
                <a:spcPts val="2000"/>
              </a:spcAft>
            </a:pPr>
            <a:r>
              <a:rPr lang="ru-RU" sz="1100" dirty="0"/>
              <a:t>диетолог </a:t>
            </a:r>
          </a:p>
          <a:p>
            <a:pPr>
              <a:spcAft>
                <a:spcPts val="2000"/>
              </a:spcAft>
            </a:pPr>
            <a:r>
              <a:rPr lang="ru-RU" sz="1100" dirty="0"/>
              <a:t>гинеколог</a:t>
            </a:r>
          </a:p>
          <a:p>
            <a:pPr>
              <a:spcAft>
                <a:spcPts val="2000"/>
              </a:spcAft>
            </a:pPr>
            <a:r>
              <a:rPr lang="ru-RU" sz="1100" dirty="0"/>
              <a:t>гастроэнтеролог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DB73DDB7-8BA7-47EC-9CFD-CA68E03ADEE5}"/>
              </a:ext>
            </a:extLst>
          </p:cNvPr>
          <p:cNvSpPr/>
          <p:nvPr/>
        </p:nvSpPr>
        <p:spPr>
          <a:xfrm>
            <a:off x="609599" y="855663"/>
            <a:ext cx="3817939" cy="504023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Медицинская помощь в вашем телефоне 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24 часа, 7дней в неделю;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BDADBCDD-03C1-4425-BCD1-8AB0C2E4A015}"/>
              </a:ext>
            </a:extLst>
          </p:cNvPr>
          <p:cNvSpPr/>
          <p:nvPr/>
        </p:nvSpPr>
        <p:spPr>
          <a:xfrm>
            <a:off x="609599" y="1482053"/>
            <a:ext cx="3817939" cy="722833"/>
          </a:xfrm>
          <a:prstGeom prst="round2DiagRect">
            <a:avLst>
              <a:gd name="adj1" fmla="val 0"/>
              <a:gd name="adj2" fmla="val 199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Данные о вызовах, истории болезней, результаты анализов и обследований хранятся в удобной медицинской карточке</a:t>
            </a:r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04A2B3A-C20E-471D-991F-50E5D95A5066}"/>
              </a:ext>
            </a:extLst>
          </p:cNvPr>
          <p:cNvSpPr/>
          <p:nvPr/>
        </p:nvSpPr>
        <p:spPr>
          <a:xfrm>
            <a:off x="5166595" y="855663"/>
            <a:ext cx="3817939" cy="766298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В рабочие дни, с 9:00 по 18:00, 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без ограничений по количеству, доступны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консультации следующих специалистов:</a:t>
            </a:r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B6529A40-B5BF-4591-8039-09569198E062}"/>
              </a:ext>
            </a:extLst>
          </p:cNvPr>
          <p:cNvSpPr/>
          <p:nvPr/>
        </p:nvSpPr>
        <p:spPr>
          <a:xfrm>
            <a:off x="647700" y="2452224"/>
            <a:ext cx="3817939" cy="705297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Круглосуточно, 7 дней в неделю, без ограничений по количеству, доступны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консультации следующих специалистов: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BB6C423-0223-4595-9AE0-DA36DB1FA1A7}"/>
              </a:ext>
            </a:extLst>
          </p:cNvPr>
          <p:cNvGrpSpPr/>
          <p:nvPr/>
        </p:nvGrpSpPr>
        <p:grpSpPr>
          <a:xfrm>
            <a:off x="647700" y="3284899"/>
            <a:ext cx="360000" cy="360000"/>
            <a:chOff x="610034" y="1595528"/>
            <a:chExt cx="395216" cy="395216"/>
          </a:xfrm>
        </p:grpSpPr>
        <p:sp>
          <p:nvSpPr>
            <p:cNvPr id="15" name="Круг: прозрачная заливка 23">
              <a:extLst>
                <a:ext uri="{FF2B5EF4-FFF2-40B4-BE49-F238E27FC236}">
                  <a16:creationId xmlns:a16="http://schemas.microsoft.com/office/drawing/2014/main" id="{86D27982-0912-4A62-AE8E-DDAFE5043EC7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839DC1C-988C-4A8F-ADB1-BE24E00B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85E5FFE-5651-4748-B8D5-5A4DA66FABDE}"/>
              </a:ext>
            </a:extLst>
          </p:cNvPr>
          <p:cNvGrpSpPr/>
          <p:nvPr/>
        </p:nvGrpSpPr>
        <p:grpSpPr>
          <a:xfrm>
            <a:off x="647700" y="3749982"/>
            <a:ext cx="360000" cy="360000"/>
            <a:chOff x="610034" y="1595528"/>
            <a:chExt cx="395216" cy="395216"/>
          </a:xfrm>
        </p:grpSpPr>
        <p:sp>
          <p:nvSpPr>
            <p:cNvPr id="20" name="Круг: прозрачная заливка 23">
              <a:extLst>
                <a:ext uri="{FF2B5EF4-FFF2-40B4-BE49-F238E27FC236}">
                  <a16:creationId xmlns:a16="http://schemas.microsoft.com/office/drawing/2014/main" id="{3831B9F1-EB41-45CC-8F24-D1A2A782D6E6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B31ED6E-66FF-4941-814A-DF7DD10A5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6DC0A53-79B1-44AC-87D4-D068E63D7A4D}"/>
              </a:ext>
            </a:extLst>
          </p:cNvPr>
          <p:cNvGrpSpPr/>
          <p:nvPr/>
        </p:nvGrpSpPr>
        <p:grpSpPr>
          <a:xfrm>
            <a:off x="5166595" y="1793194"/>
            <a:ext cx="360000" cy="360000"/>
            <a:chOff x="610034" y="1595528"/>
            <a:chExt cx="395216" cy="395216"/>
          </a:xfrm>
        </p:grpSpPr>
        <p:sp>
          <p:nvSpPr>
            <p:cNvPr id="24" name="Круг: прозрачная заливка 23">
              <a:extLst>
                <a:ext uri="{FF2B5EF4-FFF2-40B4-BE49-F238E27FC236}">
                  <a16:creationId xmlns:a16="http://schemas.microsoft.com/office/drawing/2014/main" id="{DD340D0F-4D62-4949-B536-A6EA1225866F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C7EC3E7-8C14-479E-B7C5-86AF0B31F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D718E6B-A25E-4C06-BBC3-7D4199BCE615}"/>
              </a:ext>
            </a:extLst>
          </p:cNvPr>
          <p:cNvGrpSpPr/>
          <p:nvPr/>
        </p:nvGrpSpPr>
        <p:grpSpPr>
          <a:xfrm>
            <a:off x="5166595" y="2242511"/>
            <a:ext cx="360000" cy="360000"/>
            <a:chOff x="610034" y="1595528"/>
            <a:chExt cx="395216" cy="395216"/>
          </a:xfrm>
        </p:grpSpPr>
        <p:sp>
          <p:nvSpPr>
            <p:cNvPr id="27" name="Круг: прозрачная заливка 26">
              <a:extLst>
                <a:ext uri="{FF2B5EF4-FFF2-40B4-BE49-F238E27FC236}">
                  <a16:creationId xmlns:a16="http://schemas.microsoft.com/office/drawing/2014/main" id="{D07837A8-5E6F-4F33-B67F-642472146566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76CC6D1-0A30-4CD2-BC2D-45056B541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C7D6AF1-C581-47FC-9E54-BB36122B6D22}"/>
              </a:ext>
            </a:extLst>
          </p:cNvPr>
          <p:cNvGrpSpPr/>
          <p:nvPr/>
        </p:nvGrpSpPr>
        <p:grpSpPr>
          <a:xfrm>
            <a:off x="5166595" y="2660297"/>
            <a:ext cx="360000" cy="360000"/>
            <a:chOff x="610034" y="1595528"/>
            <a:chExt cx="395216" cy="395216"/>
          </a:xfrm>
        </p:grpSpPr>
        <p:sp>
          <p:nvSpPr>
            <p:cNvPr id="30" name="Круг: прозрачная заливка 29">
              <a:extLst>
                <a:ext uri="{FF2B5EF4-FFF2-40B4-BE49-F238E27FC236}">
                  <a16:creationId xmlns:a16="http://schemas.microsoft.com/office/drawing/2014/main" id="{A947DF65-CB9D-4AB1-B2E3-29A480C36117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429F474-992A-4F4E-88E8-D90837510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6E07FC4-7E3F-45A4-8ADD-94E9835EED0E}"/>
              </a:ext>
            </a:extLst>
          </p:cNvPr>
          <p:cNvGrpSpPr/>
          <p:nvPr/>
        </p:nvGrpSpPr>
        <p:grpSpPr>
          <a:xfrm>
            <a:off x="5166595" y="3078084"/>
            <a:ext cx="360000" cy="360000"/>
            <a:chOff x="610034" y="1595528"/>
            <a:chExt cx="395216" cy="395216"/>
          </a:xfrm>
        </p:grpSpPr>
        <p:sp>
          <p:nvSpPr>
            <p:cNvPr id="33" name="Круг: прозрачная заливка 32">
              <a:extLst>
                <a:ext uri="{FF2B5EF4-FFF2-40B4-BE49-F238E27FC236}">
                  <a16:creationId xmlns:a16="http://schemas.microsoft.com/office/drawing/2014/main" id="{0BF8B3CA-0287-46BD-BAF8-365A5E4C0D0F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4E34363-AA50-4CE8-B0DD-A28FF26B1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04431E4-8338-49CC-9182-543ACE8ED2D5}"/>
              </a:ext>
            </a:extLst>
          </p:cNvPr>
          <p:cNvGrpSpPr/>
          <p:nvPr/>
        </p:nvGrpSpPr>
        <p:grpSpPr>
          <a:xfrm>
            <a:off x="7184582" y="1777428"/>
            <a:ext cx="360000" cy="360000"/>
            <a:chOff x="610034" y="1595528"/>
            <a:chExt cx="395216" cy="395216"/>
          </a:xfrm>
        </p:grpSpPr>
        <p:sp>
          <p:nvSpPr>
            <p:cNvPr id="36" name="Круг: прозрачная заливка 35">
              <a:extLst>
                <a:ext uri="{FF2B5EF4-FFF2-40B4-BE49-F238E27FC236}">
                  <a16:creationId xmlns:a16="http://schemas.microsoft.com/office/drawing/2014/main" id="{4DDF7BE7-6A88-4561-A6CF-BA2C8A2E1AE9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516B7C5-EED8-4AF6-9F6A-F45D154F7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B6745C8-EB2F-4B26-BC06-42FF33E5CF59}"/>
              </a:ext>
            </a:extLst>
          </p:cNvPr>
          <p:cNvGrpSpPr/>
          <p:nvPr/>
        </p:nvGrpSpPr>
        <p:grpSpPr>
          <a:xfrm>
            <a:off x="7184582" y="2187332"/>
            <a:ext cx="360000" cy="360000"/>
            <a:chOff x="610034" y="1595528"/>
            <a:chExt cx="395216" cy="395216"/>
          </a:xfrm>
        </p:grpSpPr>
        <p:sp>
          <p:nvSpPr>
            <p:cNvPr id="39" name="Круг: прозрачная заливка 38">
              <a:extLst>
                <a:ext uri="{FF2B5EF4-FFF2-40B4-BE49-F238E27FC236}">
                  <a16:creationId xmlns:a16="http://schemas.microsoft.com/office/drawing/2014/main" id="{A516CEF7-9CF2-4C78-9D42-5CD071E46AC3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BBEB9E1-EFDE-45F3-B49B-4FF46EAFB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9137C40-8B66-48E9-A7F2-F2351E33E69D}"/>
              </a:ext>
            </a:extLst>
          </p:cNvPr>
          <p:cNvGrpSpPr/>
          <p:nvPr/>
        </p:nvGrpSpPr>
        <p:grpSpPr>
          <a:xfrm>
            <a:off x="7184582" y="2605118"/>
            <a:ext cx="360000" cy="360000"/>
            <a:chOff x="610034" y="1595528"/>
            <a:chExt cx="395216" cy="395216"/>
          </a:xfrm>
        </p:grpSpPr>
        <p:sp>
          <p:nvSpPr>
            <p:cNvPr id="43" name="Круг: прозрачная заливка 42">
              <a:extLst>
                <a:ext uri="{FF2B5EF4-FFF2-40B4-BE49-F238E27FC236}">
                  <a16:creationId xmlns:a16="http://schemas.microsoft.com/office/drawing/2014/main" id="{55F4EC89-20A6-453D-A4DC-7E70023BD98E}"/>
                </a:ext>
              </a:extLst>
            </p:cNvPr>
            <p:cNvSpPr/>
            <p:nvPr/>
          </p:nvSpPr>
          <p:spPr>
            <a:xfrm>
              <a:off x="610034" y="1595528"/>
              <a:ext cx="395216" cy="395216"/>
            </a:xfrm>
            <a:prstGeom prst="donut">
              <a:avLst>
                <a:gd name="adj" fmla="val 17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8121F00-384B-420A-A0E2-31B3E24E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205" y="1701340"/>
              <a:ext cx="146874" cy="183592"/>
            </a:xfrm>
            <a:prstGeom prst="rect">
              <a:avLst/>
            </a:prstGeom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3EB076A-1ECA-43C7-998E-A05F61908E2C}"/>
              </a:ext>
            </a:extLst>
          </p:cNvPr>
          <p:cNvSpPr/>
          <p:nvPr/>
        </p:nvSpPr>
        <p:spPr>
          <a:xfrm>
            <a:off x="7571703" y="1793194"/>
            <a:ext cx="1463755" cy="111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1100" dirty="0"/>
              <a:t>отоларинголог</a:t>
            </a:r>
          </a:p>
          <a:p>
            <a:pPr>
              <a:spcAft>
                <a:spcPts val="2000"/>
              </a:spcAft>
            </a:pPr>
            <a:r>
              <a:rPr lang="ru-RU" sz="1100" dirty="0"/>
              <a:t>офтальмолог</a:t>
            </a:r>
          </a:p>
          <a:p>
            <a:pPr>
              <a:spcAft>
                <a:spcPts val="2000"/>
              </a:spcAft>
            </a:pPr>
            <a:r>
              <a:rPr lang="ru-RU" sz="1100" dirty="0"/>
              <a:t>невролог</a:t>
            </a:r>
          </a:p>
        </p:txBody>
      </p:sp>
    </p:spTree>
    <p:extLst>
      <p:ext uri="{BB962C8B-B14F-4D97-AF65-F5344CB8AC3E}">
        <p14:creationId xmlns:p14="http://schemas.microsoft.com/office/powerpoint/2010/main" val="7700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49"/>
          <p:cNvSpPr/>
          <p:nvPr/>
        </p:nvSpPr>
        <p:spPr>
          <a:xfrm>
            <a:off x="6011824" y="1383444"/>
            <a:ext cx="45719" cy="2995739"/>
          </a:xfrm>
          <a:custGeom>
            <a:avLst/>
            <a:gdLst/>
            <a:ahLst/>
            <a:cxnLst/>
            <a:rect l="l" t="t" r="r" b="b"/>
            <a:pathLst>
              <a:path h="2276475">
                <a:moveTo>
                  <a:pt x="0" y="0"/>
                </a:moveTo>
                <a:lnTo>
                  <a:pt x="0" y="2276449"/>
                </a:lnTo>
              </a:path>
            </a:pathLst>
          </a:custGeom>
          <a:ln w="14947">
            <a:solidFill>
              <a:srgbClr val="3639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49"/>
          <p:cNvSpPr/>
          <p:nvPr/>
        </p:nvSpPr>
        <p:spPr>
          <a:xfrm>
            <a:off x="3591879" y="1412552"/>
            <a:ext cx="45719" cy="2995739"/>
          </a:xfrm>
          <a:custGeom>
            <a:avLst/>
            <a:gdLst/>
            <a:ahLst/>
            <a:cxnLst/>
            <a:rect l="l" t="t" r="r" b="b"/>
            <a:pathLst>
              <a:path h="2276475">
                <a:moveTo>
                  <a:pt x="0" y="0"/>
                </a:moveTo>
                <a:lnTo>
                  <a:pt x="0" y="2276449"/>
                </a:lnTo>
              </a:path>
            </a:pathLst>
          </a:custGeom>
          <a:ln w="14947">
            <a:solidFill>
              <a:srgbClr val="3639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dirty="0"/>
              <a:t>Больше, чем ДМС. </a:t>
            </a:r>
            <a:r>
              <a:rPr lang="ru-RU" altLang="ru-RU" sz="1600" dirty="0" smtClean="0">
                <a:ea typeface="PFBulletinSansPro-Black"/>
                <a:cs typeface="PFBulletinSansPro-Black"/>
              </a:rPr>
              <a:t>Телемедицина. Как воспользоваться сервисом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9" name="object 24"/>
          <p:cNvSpPr txBox="1"/>
          <p:nvPr/>
        </p:nvSpPr>
        <p:spPr>
          <a:xfrm>
            <a:off x="5974259" y="1397174"/>
            <a:ext cx="1946910" cy="331597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5745" marR="31115">
              <a:lnSpc>
                <a:spcPct val="130000"/>
              </a:lnSpc>
              <a:spcAft>
                <a:spcPts val="800"/>
              </a:spcAft>
            </a:pPr>
            <a:r>
              <a:rPr sz="1100" b="1" spc="-40" dirty="0">
                <a:solidFill>
                  <a:srgbClr val="4B4E4F"/>
                </a:solidFill>
                <a:latin typeface="Arial"/>
                <a:cs typeface="Arial"/>
              </a:rPr>
              <a:t>С помощью </a:t>
            </a:r>
            <a:r>
              <a:rPr sz="1100" b="1" spc="-35" dirty="0">
                <a:solidFill>
                  <a:srgbClr val="4B4E4F"/>
                </a:solidFill>
                <a:latin typeface="Arial"/>
                <a:cs typeface="Arial"/>
              </a:rPr>
              <a:t>мобильного  </a:t>
            </a:r>
            <a:r>
              <a:rPr sz="1100" b="1" spc="-25" dirty="0">
                <a:solidFill>
                  <a:srgbClr val="4B4E4F"/>
                </a:solidFill>
                <a:latin typeface="Arial"/>
                <a:cs typeface="Arial"/>
              </a:rPr>
              <a:t>приложения</a:t>
            </a:r>
            <a:endParaRPr sz="1100" dirty="0">
              <a:latin typeface="Arial"/>
              <a:cs typeface="Arial"/>
            </a:endParaRPr>
          </a:p>
          <a:p>
            <a:pPr marL="245745" marR="93980">
              <a:lnSpc>
                <a:spcPct val="130000"/>
              </a:lnSpc>
              <a:spcAft>
                <a:spcPts val="800"/>
              </a:spcAft>
            </a:pPr>
            <a:r>
              <a:rPr sz="900" spc="-5" dirty="0">
                <a:latin typeface="Arial"/>
                <a:cs typeface="Arial"/>
              </a:rPr>
              <a:t>Скачиваете мобильное  </a:t>
            </a:r>
            <a:r>
              <a:rPr sz="900" spc="10" dirty="0">
                <a:latin typeface="Arial"/>
                <a:cs typeface="Arial"/>
              </a:rPr>
              <a:t>приложение </a:t>
            </a:r>
            <a:r>
              <a:rPr sz="900" spc="5" dirty="0">
                <a:latin typeface="Arial"/>
                <a:cs typeface="Arial"/>
              </a:rPr>
              <a:t>«Доктор </a:t>
            </a:r>
            <a:r>
              <a:rPr sz="900" spc="-5" dirty="0">
                <a:latin typeface="Arial"/>
                <a:cs typeface="Arial"/>
              </a:rPr>
              <a:t>рядом»  </a:t>
            </a:r>
            <a:r>
              <a:rPr sz="900" spc="5" dirty="0">
                <a:latin typeface="Arial"/>
                <a:cs typeface="Arial"/>
              </a:rPr>
              <a:t>в AppStore </a:t>
            </a:r>
            <a:r>
              <a:rPr sz="900" spc="-5" dirty="0">
                <a:latin typeface="Arial"/>
                <a:cs typeface="Arial"/>
              </a:rPr>
              <a:t>или Google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Play</a:t>
            </a:r>
            <a:endParaRPr sz="900" dirty="0">
              <a:latin typeface="Arial"/>
              <a:cs typeface="Arial"/>
            </a:endParaRPr>
          </a:p>
          <a:p>
            <a:pPr marL="245745">
              <a:lnSpc>
                <a:spcPct val="130000"/>
              </a:lnSpc>
              <a:spcAft>
                <a:spcPts val="800"/>
              </a:spcAft>
            </a:pPr>
            <a:r>
              <a:rPr sz="900" spc="-10" dirty="0" err="1">
                <a:latin typeface="Arial"/>
                <a:cs typeface="Arial"/>
              </a:rPr>
              <a:t>Нажимаете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«</a:t>
            </a:r>
            <a:r>
              <a:rPr sz="900" spc="5" dirty="0" err="1">
                <a:latin typeface="Arial"/>
                <a:cs typeface="Arial"/>
              </a:rPr>
              <a:t>зарегистрироваться</a:t>
            </a:r>
            <a:r>
              <a:rPr sz="900" spc="5" dirty="0">
                <a:latin typeface="Arial"/>
                <a:cs typeface="Arial"/>
              </a:rPr>
              <a:t>»</a:t>
            </a:r>
            <a:endParaRPr lang="ru-RU" sz="900" spc="5" dirty="0">
              <a:latin typeface="Arial"/>
              <a:cs typeface="Arial"/>
            </a:endParaRPr>
          </a:p>
          <a:p>
            <a:pPr marL="245745">
              <a:lnSpc>
                <a:spcPct val="130000"/>
              </a:lnSpc>
              <a:spcAft>
                <a:spcPts val="800"/>
              </a:spcAft>
            </a:pPr>
            <a:r>
              <a:rPr sz="1350" baseline="3086" dirty="0" err="1">
                <a:latin typeface="Arial"/>
                <a:cs typeface="Arial"/>
              </a:rPr>
              <a:t>В</a:t>
            </a:r>
            <a:r>
              <a:rPr sz="1350" baseline="3086" dirty="0">
                <a:latin typeface="Arial"/>
                <a:cs typeface="Arial"/>
              </a:rPr>
              <a:t> поле </a:t>
            </a:r>
            <a:r>
              <a:rPr sz="1350" spc="7" baseline="3086" dirty="0">
                <a:latin typeface="Arial"/>
                <a:cs typeface="Arial"/>
              </a:rPr>
              <a:t>регистрации </a:t>
            </a:r>
            <a:r>
              <a:rPr sz="1350" spc="-7" baseline="3086" dirty="0">
                <a:latin typeface="Arial"/>
                <a:cs typeface="Arial"/>
              </a:rPr>
              <a:t>вводите 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данные: номер </a:t>
            </a:r>
            <a:r>
              <a:rPr sz="900" spc="-15" dirty="0">
                <a:latin typeface="Arial"/>
                <a:cs typeface="Arial"/>
              </a:rPr>
              <a:t>телефона,  </a:t>
            </a:r>
            <a:r>
              <a:rPr sz="900" spc="10" dirty="0">
                <a:latin typeface="Arial"/>
                <a:cs typeface="Arial"/>
              </a:rPr>
              <a:t>электронную почту,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пароль</a:t>
            </a:r>
            <a:endParaRPr sz="900" dirty="0">
              <a:latin typeface="Arial"/>
              <a:cs typeface="Arial"/>
            </a:endParaRPr>
          </a:p>
          <a:p>
            <a:pPr marL="245745" marR="243840">
              <a:lnSpc>
                <a:spcPct val="130000"/>
              </a:lnSpc>
              <a:spcAft>
                <a:spcPts val="800"/>
              </a:spcAft>
            </a:pPr>
            <a:r>
              <a:rPr sz="900" dirty="0">
                <a:latin typeface="Arial"/>
                <a:cs typeface="Arial"/>
              </a:rPr>
              <a:t>После </a:t>
            </a:r>
            <a:r>
              <a:rPr sz="900" spc="-5" dirty="0">
                <a:latin typeface="Arial"/>
                <a:cs typeface="Arial"/>
              </a:rPr>
              <a:t>заполнения данных  </a:t>
            </a:r>
            <a:r>
              <a:rPr sz="900" dirty="0">
                <a:latin typeface="Arial"/>
                <a:cs typeface="Arial"/>
              </a:rPr>
              <a:t>нажимаете </a:t>
            </a:r>
            <a:r>
              <a:rPr sz="900" spc="15" dirty="0" err="1">
                <a:latin typeface="Arial"/>
                <a:cs typeface="Arial"/>
              </a:rPr>
              <a:t>кнопку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«зарегистрироваться»</a:t>
            </a:r>
            <a:endParaRPr sz="900" dirty="0">
              <a:latin typeface="Arial"/>
              <a:cs typeface="Arial"/>
            </a:endParaRPr>
          </a:p>
          <a:p>
            <a:pPr marL="245745" marR="5080" indent="-233679">
              <a:lnSpc>
                <a:spcPct val="130000"/>
              </a:lnSpc>
              <a:spcAft>
                <a:spcPts val="800"/>
              </a:spcAft>
              <a:tabLst>
                <a:tab pos="245745" algn="l"/>
              </a:tabLst>
            </a:pPr>
            <a:r>
              <a:rPr sz="900" spc="5" dirty="0">
                <a:latin typeface="Trebuchet MS"/>
                <a:cs typeface="Arial" panose="020B0604020202020204" pitchFamily="34" charset="0"/>
              </a:rPr>
              <a:t>	</a:t>
            </a:r>
            <a:r>
              <a:rPr sz="900" spc="-5" dirty="0">
                <a:latin typeface="Arial"/>
                <a:cs typeface="Arial"/>
              </a:rPr>
              <a:t>Выберите врача и удобный  </a:t>
            </a:r>
            <a:r>
              <a:rPr sz="900" spc="5" dirty="0">
                <a:latin typeface="Arial"/>
                <a:cs typeface="Arial"/>
              </a:rPr>
              <a:t>способ связи </a:t>
            </a:r>
            <a:r>
              <a:rPr sz="900" spc="-5" dirty="0">
                <a:latin typeface="Arial"/>
                <a:cs typeface="Arial"/>
              </a:rPr>
              <a:t>для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консультации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0" name="object 48"/>
          <p:cNvSpPr txBox="1"/>
          <p:nvPr/>
        </p:nvSpPr>
        <p:spPr>
          <a:xfrm>
            <a:off x="3654856" y="1412552"/>
            <a:ext cx="2086610" cy="34185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5745" marR="543560">
              <a:lnSpc>
                <a:spcPct val="130000"/>
              </a:lnSpc>
              <a:spcAft>
                <a:spcPts val="800"/>
              </a:spcAft>
            </a:pPr>
            <a:r>
              <a:rPr sz="1100" b="1" spc="-45" dirty="0">
                <a:solidFill>
                  <a:srgbClr val="4B4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 </a:t>
            </a:r>
            <a:r>
              <a:rPr sz="1100" b="1" spc="-10" dirty="0">
                <a:solidFill>
                  <a:srgbClr val="4B4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r>
              <a:rPr sz="1100" b="1" spc="-95" dirty="0">
                <a:solidFill>
                  <a:srgbClr val="4B4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4B4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браузера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" marR="814069">
              <a:lnSpc>
                <a:spcPct val="130000"/>
              </a:lnSpc>
              <a:spcAft>
                <a:spcPts val="800"/>
              </a:spcAft>
            </a:pPr>
            <a:r>
              <a:rPr sz="900" spc="-5" dirty="0">
                <a:latin typeface="Arial" panose="020B0604020202020204" pitchFamily="34" charset="0"/>
                <a:cs typeface="Arial" panose="020B0604020202020204" pitchFamily="34" charset="0"/>
              </a:rPr>
              <a:t>Открываете </a:t>
            </a:r>
            <a:r>
              <a:rPr sz="900" spc="-10" dirty="0">
                <a:latin typeface="Arial" panose="020B0604020202020204" pitchFamily="34" charset="0"/>
                <a:cs typeface="Arial" panose="020B0604020202020204" pitchFamily="34" charset="0"/>
              </a:rPr>
              <a:t>сайт  </a:t>
            </a:r>
            <a:r>
              <a:rPr sz="900" spc="5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900" spc="10" dirty="0">
                <a:latin typeface="Arial" panose="020B0604020202020204" pitchFamily="34" charset="0"/>
                <a:cs typeface="Arial" panose="020B0604020202020204" pitchFamily="34" charset="0"/>
              </a:rPr>
              <a:t>elemed.d</a:t>
            </a:r>
            <a:r>
              <a:rPr sz="9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900" spc="10" dirty="0">
                <a:latin typeface="Arial" panose="020B0604020202020204" pitchFamily="34" charset="0"/>
                <a:cs typeface="Arial" panose="020B0604020202020204" pitchFamily="34" charset="0"/>
              </a:rPr>
              <a:t>clinics.ru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" marR="5080">
              <a:lnSpc>
                <a:spcPct val="130000"/>
              </a:lnSpc>
              <a:spcAft>
                <a:spcPts val="800"/>
              </a:spcAft>
            </a:pP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В правом верхнем </a:t>
            </a:r>
            <a:r>
              <a:rPr sz="900" spc="-20" dirty="0">
                <a:latin typeface="Arial" panose="020B0604020202020204" pitchFamily="34" charset="0"/>
                <a:cs typeface="Arial" panose="020B0604020202020204" pitchFamily="34" charset="0"/>
              </a:rPr>
              <a:t>углу 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нажимаете</a:t>
            </a:r>
            <a:r>
              <a:rPr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900" dirty="0" err="1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" marR="5080">
              <a:lnSpc>
                <a:spcPct val="130000"/>
              </a:lnSpc>
              <a:spcAft>
                <a:spcPts val="800"/>
              </a:spcAft>
            </a:pPr>
            <a:r>
              <a:rPr sz="1350" baseline="3086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350" baseline="3086" dirty="0">
                <a:latin typeface="Arial" panose="020B0604020202020204" pitchFamily="34" charset="0"/>
                <a:cs typeface="Arial" panose="020B0604020202020204" pitchFamily="34" charset="0"/>
              </a:rPr>
              <a:t> поле </a:t>
            </a:r>
            <a:r>
              <a:rPr sz="1350" spc="7" baseline="3086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 </a:t>
            </a:r>
            <a:r>
              <a:rPr sz="1350" spc="-7" baseline="3086" dirty="0">
                <a:latin typeface="Arial" panose="020B0604020202020204" pitchFamily="34" charset="0"/>
                <a:cs typeface="Arial" panose="020B0604020202020204" pitchFamily="34" charset="0"/>
              </a:rPr>
              <a:t>вводите </a:t>
            </a:r>
            <a:r>
              <a:rPr sz="9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данные: номер </a:t>
            </a:r>
            <a:r>
              <a:rPr sz="900" spc="-15" dirty="0">
                <a:latin typeface="Arial" panose="020B0604020202020204" pitchFamily="34" charset="0"/>
                <a:cs typeface="Arial" panose="020B0604020202020204" pitchFamily="34" charset="0"/>
              </a:rPr>
              <a:t>телефона,  </a:t>
            </a:r>
            <a:r>
              <a:rPr sz="900" spc="10" dirty="0"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почту,</a:t>
            </a:r>
            <a:r>
              <a:rPr sz="9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5" dirty="0">
                <a:latin typeface="Arial" panose="020B0604020202020204" pitchFamily="34" charset="0"/>
                <a:cs typeface="Arial" panose="020B0604020202020204" pitchFamily="34" charset="0"/>
              </a:rPr>
              <a:t>пароль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" marR="384175">
              <a:lnSpc>
                <a:spcPct val="130000"/>
              </a:lnSpc>
              <a:spcAft>
                <a:spcPts val="800"/>
              </a:spcAft>
            </a:pP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sz="900" spc="-5" dirty="0">
                <a:latin typeface="Arial" panose="020B0604020202020204" pitchFamily="34" charset="0"/>
                <a:cs typeface="Arial" panose="020B0604020202020204" pitchFamily="34" charset="0"/>
              </a:rPr>
              <a:t>заполнения данных 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нажимаете </a:t>
            </a:r>
            <a:r>
              <a:rPr sz="900" spc="15" dirty="0" err="1">
                <a:latin typeface="Arial" panose="020B0604020202020204" pitchFamily="34" charset="0"/>
                <a:cs typeface="Arial" panose="020B0604020202020204" pitchFamily="34" charset="0"/>
              </a:rPr>
              <a:t>кнопку</a:t>
            </a:r>
            <a:r>
              <a:rPr sz="9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5" dirty="0">
                <a:latin typeface="Arial" panose="020B0604020202020204" pitchFamily="34" charset="0"/>
                <a:cs typeface="Arial" panose="020B0604020202020204" pitchFamily="34" charset="0"/>
              </a:rPr>
              <a:t>«зарегистрироваться»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" marR="330835" indent="-233679">
              <a:lnSpc>
                <a:spcPct val="130000"/>
              </a:lnSpc>
              <a:spcAft>
                <a:spcPts val="800"/>
              </a:spcAft>
              <a:tabLst>
                <a:tab pos="245745" algn="l"/>
              </a:tabLst>
            </a:pPr>
            <a:r>
              <a:rPr sz="900" spc="5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900" spc="-5" dirty="0">
                <a:latin typeface="Arial" panose="020B0604020202020204" pitchFamily="34" charset="0"/>
                <a:cs typeface="Arial" panose="020B0604020202020204" pitchFamily="34" charset="0"/>
              </a:rPr>
              <a:t>Выберите удобный </a:t>
            </a:r>
            <a:r>
              <a:rPr sz="900" spc="5" dirty="0">
                <a:latin typeface="Arial" panose="020B0604020202020204" pitchFamily="34" charset="0"/>
                <a:cs typeface="Arial" panose="020B0604020202020204" pitchFamily="34" charset="0"/>
              </a:rPr>
              <a:t>способ  </a:t>
            </a:r>
            <a:r>
              <a:rPr sz="900" spc="-5" dirty="0">
                <a:latin typeface="Arial" panose="020B0604020202020204" pitchFamily="34" charset="0"/>
                <a:cs typeface="Arial" panose="020B0604020202020204" pitchFamily="34" charset="0"/>
              </a:rPr>
              <a:t>связи </a:t>
            </a:r>
            <a:r>
              <a:rPr sz="900" spc="-10" dirty="0">
                <a:latin typeface="Arial" panose="020B0604020202020204" pitchFamily="34" charset="0"/>
                <a:cs typeface="Arial" panose="020B0604020202020204" pitchFamily="34" charset="0"/>
              </a:rPr>
              <a:t>(телефон, </a:t>
            </a:r>
            <a:r>
              <a:rPr sz="900" spc="-15" dirty="0">
                <a:latin typeface="Arial" panose="020B0604020202020204" pitchFamily="34" charset="0"/>
                <a:cs typeface="Arial" panose="020B0604020202020204" pitchFamily="34" charset="0"/>
              </a:rPr>
              <a:t>видео, чат)  </a:t>
            </a:r>
            <a:r>
              <a:rPr sz="900" spc="1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900" spc="-5" dirty="0">
                <a:latin typeface="Arial" panose="020B0604020202020204" pitchFamily="34" charset="0"/>
                <a:cs typeface="Arial" panose="020B0604020202020204" pitchFamily="34" charset="0"/>
              </a:rPr>
              <a:t>получите</a:t>
            </a:r>
            <a:r>
              <a:rPr sz="9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консультацию</a:t>
            </a:r>
          </a:p>
        </p:txBody>
      </p:sp>
      <p:sp>
        <p:nvSpPr>
          <p:cNvPr id="71" name="object 65"/>
          <p:cNvSpPr txBox="1"/>
          <p:nvPr/>
        </p:nvSpPr>
        <p:spPr>
          <a:xfrm>
            <a:off x="1313660" y="1466801"/>
            <a:ext cx="1958339" cy="267323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5745" marR="891540">
              <a:lnSpc>
                <a:spcPct val="130000"/>
              </a:lnSpc>
              <a:spcAft>
                <a:spcPts val="800"/>
              </a:spcAft>
            </a:pPr>
            <a:r>
              <a:rPr sz="1100" b="1" spc="-45" dirty="0">
                <a:solidFill>
                  <a:srgbClr val="4B4E4F"/>
                </a:solidFill>
                <a:latin typeface="Arial"/>
                <a:cs typeface="Arial"/>
              </a:rPr>
              <a:t>С </a:t>
            </a:r>
            <a:r>
              <a:rPr sz="1100" b="1" spc="-45" dirty="0" err="1" smtClean="0">
                <a:solidFill>
                  <a:srgbClr val="4B4E4F"/>
                </a:solidFill>
                <a:latin typeface="Arial"/>
                <a:cs typeface="Arial"/>
              </a:rPr>
              <a:t>помощью</a:t>
            </a:r>
            <a:r>
              <a:rPr sz="1100" b="1" spc="-45" dirty="0" smtClean="0">
                <a:solidFill>
                  <a:srgbClr val="4B4E4F"/>
                </a:solidFill>
                <a:latin typeface="Arial"/>
                <a:cs typeface="Arial"/>
              </a:rPr>
              <a:t> </a:t>
            </a:r>
            <a:r>
              <a:rPr sz="1100" b="1" spc="-20" dirty="0" err="1" smtClean="0">
                <a:solidFill>
                  <a:srgbClr val="4B4E4F"/>
                </a:solidFill>
                <a:latin typeface="Arial"/>
                <a:cs typeface="Arial"/>
              </a:rPr>
              <a:t>телефона</a:t>
            </a:r>
            <a:endParaRPr sz="1100" dirty="0">
              <a:latin typeface="Arial"/>
              <a:cs typeface="Arial"/>
            </a:endParaRPr>
          </a:p>
          <a:p>
            <a:pPr marL="245745" marR="648335">
              <a:lnSpc>
                <a:spcPct val="130000"/>
              </a:lnSpc>
              <a:spcAft>
                <a:spcPts val="800"/>
              </a:spcAft>
            </a:pPr>
            <a:r>
              <a:rPr sz="900" dirty="0">
                <a:latin typeface="Arial"/>
                <a:cs typeface="Arial"/>
              </a:rPr>
              <a:t>Звоните </a:t>
            </a:r>
            <a:r>
              <a:rPr sz="900" spc="5" dirty="0">
                <a:latin typeface="Arial"/>
                <a:cs typeface="Arial"/>
              </a:rPr>
              <a:t>по </a:t>
            </a:r>
            <a:r>
              <a:rPr sz="900" dirty="0">
                <a:latin typeface="Arial"/>
                <a:cs typeface="Arial"/>
              </a:rPr>
              <a:t>номеру  </a:t>
            </a:r>
            <a:r>
              <a:rPr sz="900" spc="20" dirty="0">
                <a:latin typeface="Arial"/>
                <a:cs typeface="Arial"/>
              </a:rPr>
              <a:t>8-800-550-69-79</a:t>
            </a:r>
            <a:endParaRPr sz="900" dirty="0">
              <a:latin typeface="Arial"/>
              <a:cs typeface="Arial"/>
            </a:endParaRPr>
          </a:p>
          <a:p>
            <a:pPr marL="245745" marR="75565">
              <a:lnSpc>
                <a:spcPct val="130000"/>
              </a:lnSpc>
              <a:spcAft>
                <a:spcPts val="800"/>
              </a:spcAft>
            </a:pPr>
            <a:r>
              <a:rPr sz="900" spc="-15" dirty="0">
                <a:latin typeface="Arial"/>
                <a:cs typeface="Arial"/>
              </a:rPr>
              <a:t>Называете </a:t>
            </a:r>
            <a:r>
              <a:rPr sz="900" spc="-25" dirty="0">
                <a:latin typeface="Arial"/>
                <a:cs typeface="Arial"/>
              </a:rPr>
              <a:t>ваше ФИО, </a:t>
            </a:r>
            <a:r>
              <a:rPr sz="900" spc="-20" dirty="0">
                <a:latin typeface="Arial"/>
                <a:cs typeface="Arial"/>
              </a:rPr>
              <a:t>дату  </a:t>
            </a:r>
            <a:r>
              <a:rPr sz="900" spc="10" dirty="0">
                <a:latin typeface="Arial"/>
                <a:cs typeface="Arial"/>
              </a:rPr>
              <a:t>рождения, </a:t>
            </a:r>
            <a:r>
              <a:rPr sz="900" spc="5" dirty="0">
                <a:latin typeface="Arial"/>
                <a:cs typeface="Arial"/>
              </a:rPr>
              <a:t>номер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приобретен-  </a:t>
            </a:r>
            <a:r>
              <a:rPr sz="900" spc="30" dirty="0">
                <a:latin typeface="Arial"/>
                <a:cs typeface="Arial"/>
              </a:rPr>
              <a:t>ного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полиса</a:t>
            </a:r>
          </a:p>
          <a:p>
            <a:pPr marL="245745" marR="137795" indent="-233679">
              <a:lnSpc>
                <a:spcPct val="130000"/>
              </a:lnSpc>
              <a:spcAft>
                <a:spcPts val="800"/>
              </a:spcAft>
              <a:tabLst>
                <a:tab pos="245745" algn="l"/>
              </a:tabLst>
            </a:pPr>
            <a:r>
              <a:rPr sz="1350" spc="-7" baseline="3086" dirty="0">
                <a:latin typeface="Trebuchet MS"/>
                <a:cs typeface="Arial" panose="020B0604020202020204" pitchFamily="34" charset="0"/>
              </a:rPr>
              <a:t>	</a:t>
            </a:r>
            <a:r>
              <a:rPr sz="900" dirty="0">
                <a:latin typeface="Arial"/>
                <a:cs typeface="Arial"/>
              </a:rPr>
              <a:t>После </a:t>
            </a:r>
            <a:r>
              <a:rPr sz="900" spc="-5" dirty="0">
                <a:latin typeface="Arial"/>
                <a:cs typeface="Arial"/>
              </a:rPr>
              <a:t>заполнения данных  </a:t>
            </a:r>
            <a:r>
              <a:rPr sz="900" spc="5" dirty="0">
                <a:latin typeface="Arial"/>
                <a:cs typeface="Arial"/>
              </a:rPr>
              <a:t>сотрудником </a:t>
            </a:r>
            <a:r>
              <a:rPr sz="900" spc="-20" dirty="0">
                <a:latin typeface="Arial"/>
                <a:cs typeface="Arial"/>
              </a:rPr>
              <a:t>Вы  </a:t>
            </a:r>
            <a:r>
              <a:rPr sz="900" spc="5" dirty="0">
                <a:latin typeface="Arial"/>
                <a:cs typeface="Arial"/>
              </a:rPr>
              <a:t>зарегистрированы в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системе</a:t>
            </a:r>
          </a:p>
          <a:p>
            <a:pPr marL="245745" marR="5080">
              <a:lnSpc>
                <a:spcPct val="130000"/>
              </a:lnSpc>
              <a:spcAft>
                <a:spcPts val="800"/>
              </a:spcAft>
            </a:pPr>
            <a:r>
              <a:rPr sz="900" spc="-5" dirty="0">
                <a:latin typeface="Arial"/>
                <a:cs typeface="Arial"/>
              </a:rPr>
              <a:t>Выберите </a:t>
            </a:r>
            <a:r>
              <a:rPr sz="900" spc="5" dirty="0">
                <a:latin typeface="Arial"/>
                <a:cs typeface="Arial"/>
              </a:rPr>
              <a:t>необходимого </a:t>
            </a:r>
            <a:r>
              <a:rPr sz="900" spc="-5" dirty="0">
                <a:latin typeface="Arial"/>
                <a:cs typeface="Arial"/>
              </a:rPr>
              <a:t>врача  </a:t>
            </a:r>
            <a:r>
              <a:rPr sz="900" spc="10" dirty="0">
                <a:latin typeface="Arial"/>
                <a:cs typeface="Arial"/>
              </a:rPr>
              <a:t>и </a:t>
            </a:r>
            <a:r>
              <a:rPr sz="900" spc="-5" dirty="0">
                <a:latin typeface="Arial"/>
                <a:cs typeface="Arial"/>
              </a:rPr>
              <a:t>получите консультацию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2" name="object 2"/>
          <p:cNvSpPr/>
          <p:nvPr/>
        </p:nvSpPr>
        <p:spPr>
          <a:xfrm>
            <a:off x="6516789" y="772271"/>
            <a:ext cx="829005" cy="26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"/>
          <p:cNvSpPr/>
          <p:nvPr/>
        </p:nvSpPr>
        <p:spPr>
          <a:xfrm>
            <a:off x="6513526" y="1085845"/>
            <a:ext cx="931291" cy="269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"/>
          <p:cNvSpPr/>
          <p:nvPr/>
        </p:nvSpPr>
        <p:spPr>
          <a:xfrm>
            <a:off x="4001960" y="1004439"/>
            <a:ext cx="1355648" cy="139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6"/>
          <p:cNvSpPr/>
          <p:nvPr/>
        </p:nvSpPr>
        <p:spPr>
          <a:xfrm>
            <a:off x="3280144" y="738856"/>
            <a:ext cx="652145" cy="647700"/>
          </a:xfrm>
          <a:custGeom>
            <a:avLst/>
            <a:gdLst/>
            <a:ahLst/>
            <a:cxnLst/>
            <a:rect l="l" t="t" r="r" b="b"/>
            <a:pathLst>
              <a:path w="652144" h="647700">
                <a:moveTo>
                  <a:pt x="325818" y="0"/>
                </a:moveTo>
                <a:lnTo>
                  <a:pt x="277671" y="3510"/>
                </a:lnTo>
                <a:lnTo>
                  <a:pt x="231717" y="13708"/>
                </a:lnTo>
                <a:lnTo>
                  <a:pt x="188460" y="30092"/>
                </a:lnTo>
                <a:lnTo>
                  <a:pt x="148406" y="52162"/>
                </a:lnTo>
                <a:lnTo>
                  <a:pt x="112056" y="79417"/>
                </a:lnTo>
                <a:lnTo>
                  <a:pt x="79917" y="111356"/>
                </a:lnTo>
                <a:lnTo>
                  <a:pt x="52490" y="147478"/>
                </a:lnTo>
                <a:lnTo>
                  <a:pt x="30282" y="187283"/>
                </a:lnTo>
                <a:lnTo>
                  <a:pt x="13794" y="230270"/>
                </a:lnTo>
                <a:lnTo>
                  <a:pt x="3532" y="275938"/>
                </a:lnTo>
                <a:lnTo>
                  <a:pt x="0" y="323786"/>
                </a:lnTo>
                <a:lnTo>
                  <a:pt x="3532" y="371638"/>
                </a:lnTo>
                <a:lnTo>
                  <a:pt x="13794" y="417309"/>
                </a:lnTo>
                <a:lnTo>
                  <a:pt x="30282" y="460299"/>
                </a:lnTo>
                <a:lnTo>
                  <a:pt x="52490" y="500107"/>
                </a:lnTo>
                <a:lnTo>
                  <a:pt x="79917" y="536232"/>
                </a:lnTo>
                <a:lnTo>
                  <a:pt x="112056" y="568174"/>
                </a:lnTo>
                <a:lnTo>
                  <a:pt x="148406" y="595431"/>
                </a:lnTo>
                <a:lnTo>
                  <a:pt x="188460" y="617503"/>
                </a:lnTo>
                <a:lnTo>
                  <a:pt x="231717" y="633888"/>
                </a:lnTo>
                <a:lnTo>
                  <a:pt x="277671" y="644087"/>
                </a:lnTo>
                <a:lnTo>
                  <a:pt x="325818" y="647598"/>
                </a:lnTo>
                <a:lnTo>
                  <a:pt x="373966" y="644087"/>
                </a:lnTo>
                <a:lnTo>
                  <a:pt x="419920" y="633888"/>
                </a:lnTo>
                <a:lnTo>
                  <a:pt x="463178" y="617503"/>
                </a:lnTo>
                <a:lnTo>
                  <a:pt x="503234" y="595431"/>
                </a:lnTo>
                <a:lnTo>
                  <a:pt x="539585" y="568174"/>
                </a:lnTo>
                <a:lnTo>
                  <a:pt x="571727" y="536232"/>
                </a:lnTo>
                <a:lnTo>
                  <a:pt x="599154" y="500107"/>
                </a:lnTo>
                <a:lnTo>
                  <a:pt x="621365" y="460299"/>
                </a:lnTo>
                <a:lnTo>
                  <a:pt x="637853" y="417309"/>
                </a:lnTo>
                <a:lnTo>
                  <a:pt x="648116" y="371638"/>
                </a:lnTo>
                <a:lnTo>
                  <a:pt x="651649" y="323786"/>
                </a:lnTo>
                <a:lnTo>
                  <a:pt x="648116" y="275938"/>
                </a:lnTo>
                <a:lnTo>
                  <a:pt x="637853" y="230270"/>
                </a:lnTo>
                <a:lnTo>
                  <a:pt x="621365" y="187283"/>
                </a:lnTo>
                <a:lnTo>
                  <a:pt x="599154" y="147478"/>
                </a:lnTo>
                <a:lnTo>
                  <a:pt x="571727" y="111356"/>
                </a:lnTo>
                <a:lnTo>
                  <a:pt x="539585" y="79417"/>
                </a:lnTo>
                <a:lnTo>
                  <a:pt x="503234" y="52162"/>
                </a:lnTo>
                <a:lnTo>
                  <a:pt x="463178" y="30092"/>
                </a:lnTo>
                <a:lnTo>
                  <a:pt x="419920" y="13708"/>
                </a:lnTo>
                <a:lnTo>
                  <a:pt x="373966" y="3510"/>
                </a:lnTo>
                <a:lnTo>
                  <a:pt x="325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7"/>
          <p:cNvSpPr/>
          <p:nvPr/>
        </p:nvSpPr>
        <p:spPr>
          <a:xfrm>
            <a:off x="3448825" y="905519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288099" y="0"/>
                </a:moveTo>
                <a:lnTo>
                  <a:pt x="26200" y="0"/>
                </a:lnTo>
                <a:lnTo>
                  <a:pt x="16007" y="2064"/>
                </a:lnTo>
                <a:lnTo>
                  <a:pt x="7685" y="7680"/>
                </a:lnTo>
                <a:lnTo>
                  <a:pt x="2070" y="16005"/>
                </a:lnTo>
                <a:lnTo>
                  <a:pt x="0" y="26200"/>
                </a:lnTo>
                <a:lnTo>
                  <a:pt x="0" y="288086"/>
                </a:lnTo>
                <a:lnTo>
                  <a:pt x="2070" y="298273"/>
                </a:lnTo>
                <a:lnTo>
                  <a:pt x="7685" y="306595"/>
                </a:lnTo>
                <a:lnTo>
                  <a:pt x="16007" y="312209"/>
                </a:lnTo>
                <a:lnTo>
                  <a:pt x="26200" y="314274"/>
                </a:lnTo>
                <a:lnTo>
                  <a:pt x="288099" y="314274"/>
                </a:lnTo>
                <a:lnTo>
                  <a:pt x="298279" y="312209"/>
                </a:lnTo>
                <a:lnTo>
                  <a:pt x="306597" y="306595"/>
                </a:lnTo>
                <a:lnTo>
                  <a:pt x="308484" y="303796"/>
                </a:lnTo>
                <a:lnTo>
                  <a:pt x="17513" y="303796"/>
                </a:lnTo>
                <a:lnTo>
                  <a:pt x="10477" y="296760"/>
                </a:lnTo>
                <a:lnTo>
                  <a:pt x="10477" y="52374"/>
                </a:lnTo>
                <a:lnTo>
                  <a:pt x="314274" y="52374"/>
                </a:lnTo>
                <a:lnTo>
                  <a:pt x="314274" y="41909"/>
                </a:lnTo>
                <a:lnTo>
                  <a:pt x="10477" y="41909"/>
                </a:lnTo>
                <a:lnTo>
                  <a:pt x="10477" y="17513"/>
                </a:lnTo>
                <a:lnTo>
                  <a:pt x="17513" y="10477"/>
                </a:lnTo>
                <a:lnTo>
                  <a:pt x="308482" y="10477"/>
                </a:lnTo>
                <a:lnTo>
                  <a:pt x="306597" y="7680"/>
                </a:lnTo>
                <a:lnTo>
                  <a:pt x="298279" y="2064"/>
                </a:lnTo>
                <a:lnTo>
                  <a:pt x="288099" y="0"/>
                </a:lnTo>
                <a:close/>
              </a:path>
              <a:path w="314325" h="314325">
                <a:moveTo>
                  <a:pt x="314274" y="52374"/>
                </a:moveTo>
                <a:lnTo>
                  <a:pt x="303809" y="52374"/>
                </a:lnTo>
                <a:lnTo>
                  <a:pt x="303809" y="296760"/>
                </a:lnTo>
                <a:lnTo>
                  <a:pt x="296773" y="303796"/>
                </a:lnTo>
                <a:lnTo>
                  <a:pt x="308484" y="303796"/>
                </a:lnTo>
                <a:lnTo>
                  <a:pt x="312209" y="298273"/>
                </a:lnTo>
                <a:lnTo>
                  <a:pt x="314274" y="288086"/>
                </a:lnTo>
                <a:lnTo>
                  <a:pt x="314274" y="52374"/>
                </a:lnTo>
                <a:close/>
              </a:path>
              <a:path w="314325" h="314325">
                <a:moveTo>
                  <a:pt x="308482" y="10477"/>
                </a:moveTo>
                <a:lnTo>
                  <a:pt x="296773" y="10477"/>
                </a:lnTo>
                <a:lnTo>
                  <a:pt x="303809" y="17513"/>
                </a:lnTo>
                <a:lnTo>
                  <a:pt x="303809" y="41909"/>
                </a:lnTo>
                <a:lnTo>
                  <a:pt x="314274" y="41909"/>
                </a:lnTo>
                <a:lnTo>
                  <a:pt x="314274" y="26200"/>
                </a:lnTo>
                <a:lnTo>
                  <a:pt x="312209" y="16005"/>
                </a:lnTo>
                <a:lnTo>
                  <a:pt x="308482" y="10477"/>
                </a:lnTo>
                <a:close/>
              </a:path>
            </a:pathLst>
          </a:custGeom>
          <a:solidFill>
            <a:srgbClr val="36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8"/>
          <p:cNvSpPr/>
          <p:nvPr/>
        </p:nvSpPr>
        <p:spPr>
          <a:xfrm>
            <a:off x="3475025" y="926461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3373" y="0"/>
                </a:moveTo>
                <a:lnTo>
                  <a:pt x="2336" y="0"/>
                </a:lnTo>
                <a:lnTo>
                  <a:pt x="0" y="2349"/>
                </a:lnTo>
                <a:lnTo>
                  <a:pt x="0" y="8140"/>
                </a:lnTo>
                <a:lnTo>
                  <a:pt x="2336" y="10477"/>
                </a:lnTo>
                <a:lnTo>
                  <a:pt x="13373" y="10477"/>
                </a:lnTo>
                <a:lnTo>
                  <a:pt x="15709" y="8140"/>
                </a:lnTo>
                <a:lnTo>
                  <a:pt x="15709" y="2349"/>
                </a:lnTo>
                <a:lnTo>
                  <a:pt x="13373" y="0"/>
                </a:lnTo>
                <a:close/>
              </a:path>
            </a:pathLst>
          </a:custGeom>
          <a:solidFill>
            <a:srgbClr val="36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9"/>
          <p:cNvSpPr/>
          <p:nvPr/>
        </p:nvSpPr>
        <p:spPr>
          <a:xfrm>
            <a:off x="3500717" y="926322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6464" y="0"/>
                </a:moveTo>
                <a:lnTo>
                  <a:pt x="5016" y="0"/>
                </a:lnTo>
                <a:lnTo>
                  <a:pt x="3759" y="571"/>
                </a:lnTo>
                <a:lnTo>
                  <a:pt x="3111" y="838"/>
                </a:lnTo>
                <a:lnTo>
                  <a:pt x="2527" y="1206"/>
                </a:lnTo>
                <a:lnTo>
                  <a:pt x="2019" y="1676"/>
                </a:lnTo>
                <a:lnTo>
                  <a:pt x="0" y="3733"/>
                </a:lnTo>
                <a:lnTo>
                  <a:pt x="0" y="7048"/>
                </a:lnTo>
                <a:lnTo>
                  <a:pt x="2019" y="9105"/>
                </a:lnTo>
                <a:lnTo>
                  <a:pt x="2527" y="9575"/>
                </a:lnTo>
                <a:lnTo>
                  <a:pt x="3111" y="9944"/>
                </a:lnTo>
                <a:lnTo>
                  <a:pt x="3759" y="10210"/>
                </a:lnTo>
                <a:lnTo>
                  <a:pt x="5016" y="10769"/>
                </a:lnTo>
                <a:lnTo>
                  <a:pt x="6451" y="10769"/>
                </a:lnTo>
                <a:lnTo>
                  <a:pt x="8369" y="9944"/>
                </a:lnTo>
                <a:lnTo>
                  <a:pt x="8953" y="9575"/>
                </a:lnTo>
                <a:lnTo>
                  <a:pt x="9461" y="9105"/>
                </a:lnTo>
                <a:lnTo>
                  <a:pt x="11480" y="7048"/>
                </a:lnTo>
                <a:lnTo>
                  <a:pt x="11480" y="3733"/>
                </a:lnTo>
                <a:lnTo>
                  <a:pt x="9461" y="1676"/>
                </a:lnTo>
                <a:lnTo>
                  <a:pt x="8953" y="1206"/>
                </a:lnTo>
                <a:lnTo>
                  <a:pt x="8369" y="838"/>
                </a:lnTo>
                <a:lnTo>
                  <a:pt x="6464" y="0"/>
                </a:lnTo>
                <a:close/>
              </a:path>
            </a:pathLst>
          </a:custGeom>
          <a:solidFill>
            <a:srgbClr val="36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30"/>
          <p:cNvSpPr/>
          <p:nvPr/>
        </p:nvSpPr>
        <p:spPr>
          <a:xfrm>
            <a:off x="3522028" y="926028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4" h="11429">
                <a:moveTo>
                  <a:pt x="5422" y="0"/>
                </a:moveTo>
                <a:lnTo>
                  <a:pt x="558" y="3695"/>
                </a:lnTo>
                <a:lnTo>
                  <a:pt x="0" y="4952"/>
                </a:lnTo>
                <a:lnTo>
                  <a:pt x="0" y="6400"/>
                </a:lnTo>
                <a:lnTo>
                  <a:pt x="558" y="7670"/>
                </a:lnTo>
                <a:lnTo>
                  <a:pt x="812" y="8305"/>
                </a:lnTo>
                <a:lnTo>
                  <a:pt x="1193" y="8889"/>
                </a:lnTo>
                <a:lnTo>
                  <a:pt x="1663" y="9397"/>
                </a:lnTo>
                <a:lnTo>
                  <a:pt x="3721" y="11429"/>
                </a:lnTo>
                <a:lnTo>
                  <a:pt x="7035" y="11429"/>
                </a:lnTo>
                <a:lnTo>
                  <a:pt x="9093" y="9397"/>
                </a:lnTo>
                <a:lnTo>
                  <a:pt x="9563" y="8889"/>
                </a:lnTo>
                <a:lnTo>
                  <a:pt x="9931" y="8305"/>
                </a:lnTo>
                <a:lnTo>
                  <a:pt x="10198" y="7670"/>
                </a:lnTo>
                <a:lnTo>
                  <a:pt x="10490" y="7048"/>
                </a:lnTo>
                <a:lnTo>
                  <a:pt x="10622" y="6400"/>
                </a:lnTo>
                <a:lnTo>
                  <a:pt x="10629" y="3555"/>
                </a:lnTo>
                <a:lnTo>
                  <a:pt x="9347" y="1625"/>
                </a:lnTo>
                <a:lnTo>
                  <a:pt x="5422" y="0"/>
                </a:lnTo>
                <a:close/>
              </a:path>
            </a:pathLst>
          </a:custGeom>
          <a:solidFill>
            <a:srgbClr val="36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31"/>
          <p:cNvSpPr/>
          <p:nvPr/>
        </p:nvSpPr>
        <p:spPr>
          <a:xfrm>
            <a:off x="3548355" y="931699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>
                <a:moveTo>
                  <a:pt x="0" y="0"/>
                </a:moveTo>
                <a:lnTo>
                  <a:pt x="188569" y="0"/>
                </a:lnTo>
              </a:path>
            </a:pathLst>
          </a:custGeom>
          <a:ln w="10477">
            <a:solidFill>
              <a:srgbClr val="363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32"/>
          <p:cNvSpPr/>
          <p:nvPr/>
        </p:nvSpPr>
        <p:spPr>
          <a:xfrm>
            <a:off x="3501242" y="978849"/>
            <a:ext cx="209508" cy="209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34"/>
          <p:cNvSpPr/>
          <p:nvPr/>
        </p:nvSpPr>
        <p:spPr>
          <a:xfrm>
            <a:off x="5757034" y="710926"/>
            <a:ext cx="652145" cy="647700"/>
          </a:xfrm>
          <a:custGeom>
            <a:avLst/>
            <a:gdLst/>
            <a:ahLst/>
            <a:cxnLst/>
            <a:rect l="l" t="t" r="r" b="b"/>
            <a:pathLst>
              <a:path w="652145" h="647700">
                <a:moveTo>
                  <a:pt x="325818" y="0"/>
                </a:moveTo>
                <a:lnTo>
                  <a:pt x="277671" y="3510"/>
                </a:lnTo>
                <a:lnTo>
                  <a:pt x="231717" y="13709"/>
                </a:lnTo>
                <a:lnTo>
                  <a:pt x="188460" y="30094"/>
                </a:lnTo>
                <a:lnTo>
                  <a:pt x="148406" y="52166"/>
                </a:lnTo>
                <a:lnTo>
                  <a:pt x="112056" y="79422"/>
                </a:lnTo>
                <a:lnTo>
                  <a:pt x="79917" y="111363"/>
                </a:lnTo>
                <a:lnTo>
                  <a:pt x="52490" y="147487"/>
                </a:lnTo>
                <a:lnTo>
                  <a:pt x="30282" y="187293"/>
                </a:lnTo>
                <a:lnTo>
                  <a:pt x="13794" y="230281"/>
                </a:lnTo>
                <a:lnTo>
                  <a:pt x="3532" y="275950"/>
                </a:lnTo>
                <a:lnTo>
                  <a:pt x="0" y="323799"/>
                </a:lnTo>
                <a:lnTo>
                  <a:pt x="3532" y="371650"/>
                </a:lnTo>
                <a:lnTo>
                  <a:pt x="13794" y="417322"/>
                </a:lnTo>
                <a:lnTo>
                  <a:pt x="30282" y="460312"/>
                </a:lnTo>
                <a:lnTo>
                  <a:pt x="52490" y="500120"/>
                </a:lnTo>
                <a:lnTo>
                  <a:pt x="79917" y="536245"/>
                </a:lnTo>
                <a:lnTo>
                  <a:pt x="112056" y="568187"/>
                </a:lnTo>
                <a:lnTo>
                  <a:pt x="148406" y="595444"/>
                </a:lnTo>
                <a:lnTo>
                  <a:pt x="188460" y="617516"/>
                </a:lnTo>
                <a:lnTo>
                  <a:pt x="231717" y="633901"/>
                </a:lnTo>
                <a:lnTo>
                  <a:pt x="277671" y="644100"/>
                </a:lnTo>
                <a:lnTo>
                  <a:pt x="325818" y="647611"/>
                </a:lnTo>
                <a:lnTo>
                  <a:pt x="373965" y="644100"/>
                </a:lnTo>
                <a:lnTo>
                  <a:pt x="419919" y="633901"/>
                </a:lnTo>
                <a:lnTo>
                  <a:pt x="463176" y="617516"/>
                </a:lnTo>
                <a:lnTo>
                  <a:pt x="503230" y="595444"/>
                </a:lnTo>
                <a:lnTo>
                  <a:pt x="539580" y="568187"/>
                </a:lnTo>
                <a:lnTo>
                  <a:pt x="571719" y="536245"/>
                </a:lnTo>
                <a:lnTo>
                  <a:pt x="599146" y="500120"/>
                </a:lnTo>
                <a:lnTo>
                  <a:pt x="621354" y="460312"/>
                </a:lnTo>
                <a:lnTo>
                  <a:pt x="637842" y="417322"/>
                </a:lnTo>
                <a:lnTo>
                  <a:pt x="648104" y="371650"/>
                </a:lnTo>
                <a:lnTo>
                  <a:pt x="651637" y="323799"/>
                </a:lnTo>
                <a:lnTo>
                  <a:pt x="648104" y="275950"/>
                </a:lnTo>
                <a:lnTo>
                  <a:pt x="637842" y="230281"/>
                </a:lnTo>
                <a:lnTo>
                  <a:pt x="621354" y="187293"/>
                </a:lnTo>
                <a:lnTo>
                  <a:pt x="599146" y="147487"/>
                </a:lnTo>
                <a:lnTo>
                  <a:pt x="571719" y="111363"/>
                </a:lnTo>
                <a:lnTo>
                  <a:pt x="539580" y="79422"/>
                </a:lnTo>
                <a:lnTo>
                  <a:pt x="503230" y="52166"/>
                </a:lnTo>
                <a:lnTo>
                  <a:pt x="463176" y="30094"/>
                </a:lnTo>
                <a:lnTo>
                  <a:pt x="419919" y="13709"/>
                </a:lnTo>
                <a:lnTo>
                  <a:pt x="373965" y="3510"/>
                </a:lnTo>
                <a:lnTo>
                  <a:pt x="325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5"/>
          <p:cNvSpPr/>
          <p:nvPr/>
        </p:nvSpPr>
        <p:spPr>
          <a:xfrm>
            <a:off x="5989091" y="1162148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9362" y="0"/>
                </a:moveTo>
                <a:lnTo>
                  <a:pt x="2362" y="0"/>
                </a:lnTo>
                <a:lnTo>
                  <a:pt x="0" y="2374"/>
                </a:lnTo>
                <a:lnTo>
                  <a:pt x="0" y="8204"/>
                </a:lnTo>
                <a:lnTo>
                  <a:pt x="2362" y="10579"/>
                </a:lnTo>
                <a:lnTo>
                  <a:pt x="29362" y="10579"/>
                </a:lnTo>
                <a:lnTo>
                  <a:pt x="31737" y="8204"/>
                </a:lnTo>
                <a:lnTo>
                  <a:pt x="31737" y="2374"/>
                </a:lnTo>
                <a:lnTo>
                  <a:pt x="29362" y="0"/>
                </a:lnTo>
                <a:close/>
              </a:path>
            </a:pathLst>
          </a:custGeom>
          <a:solidFill>
            <a:srgbClr val="36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36"/>
          <p:cNvSpPr/>
          <p:nvPr/>
        </p:nvSpPr>
        <p:spPr>
          <a:xfrm>
            <a:off x="5957354" y="1035186"/>
            <a:ext cx="95211" cy="95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37"/>
          <p:cNvSpPr/>
          <p:nvPr/>
        </p:nvSpPr>
        <p:spPr>
          <a:xfrm>
            <a:off x="5846284" y="877667"/>
            <a:ext cx="318135" cy="316230"/>
          </a:xfrm>
          <a:custGeom>
            <a:avLst/>
            <a:gdLst/>
            <a:ahLst/>
            <a:cxnLst/>
            <a:rect l="l" t="t" r="r" b="b"/>
            <a:pathLst>
              <a:path w="318135" h="316229">
                <a:moveTo>
                  <a:pt x="58594" y="3809"/>
                </a:moveTo>
                <a:lnTo>
                  <a:pt x="50593" y="3809"/>
                </a:lnTo>
                <a:lnTo>
                  <a:pt x="36699" y="10159"/>
                </a:lnTo>
                <a:lnTo>
                  <a:pt x="31479" y="16509"/>
                </a:lnTo>
                <a:lnTo>
                  <a:pt x="29333" y="24129"/>
                </a:lnTo>
                <a:lnTo>
                  <a:pt x="1914" y="119379"/>
                </a:lnTo>
                <a:lnTo>
                  <a:pt x="0" y="133349"/>
                </a:lnTo>
                <a:lnTo>
                  <a:pt x="2325" y="147319"/>
                </a:lnTo>
                <a:lnTo>
                  <a:pt x="8591" y="160019"/>
                </a:lnTo>
                <a:lnTo>
                  <a:pt x="18500" y="170179"/>
                </a:lnTo>
                <a:lnTo>
                  <a:pt x="2396" y="203199"/>
                </a:lnTo>
                <a:lnTo>
                  <a:pt x="2130" y="204469"/>
                </a:lnTo>
                <a:lnTo>
                  <a:pt x="1888" y="204469"/>
                </a:lnTo>
                <a:lnTo>
                  <a:pt x="120" y="213359"/>
                </a:lnTo>
                <a:lnTo>
                  <a:pt x="20137" y="248919"/>
                </a:lnTo>
                <a:lnTo>
                  <a:pt x="28275" y="252729"/>
                </a:lnTo>
                <a:lnTo>
                  <a:pt x="63458" y="252729"/>
                </a:lnTo>
                <a:lnTo>
                  <a:pt x="63458" y="290829"/>
                </a:lnTo>
                <a:lnTo>
                  <a:pt x="65548" y="300989"/>
                </a:lnTo>
                <a:lnTo>
                  <a:pt x="71218" y="308609"/>
                </a:lnTo>
                <a:lnTo>
                  <a:pt x="79621" y="314959"/>
                </a:lnTo>
                <a:lnTo>
                  <a:pt x="89912" y="316229"/>
                </a:lnTo>
                <a:lnTo>
                  <a:pt x="234019" y="316229"/>
                </a:lnTo>
                <a:lnTo>
                  <a:pt x="240356" y="314959"/>
                </a:lnTo>
                <a:lnTo>
                  <a:pt x="245195" y="309879"/>
                </a:lnTo>
                <a:lnTo>
                  <a:pt x="291476" y="309879"/>
                </a:lnTo>
                <a:lnTo>
                  <a:pt x="296918" y="307339"/>
                </a:lnTo>
                <a:lnTo>
                  <a:pt x="298193" y="306069"/>
                </a:lnTo>
                <a:lnTo>
                  <a:pt x="81136" y="306069"/>
                </a:lnTo>
                <a:lnTo>
                  <a:pt x="74037" y="299719"/>
                </a:lnTo>
                <a:lnTo>
                  <a:pt x="74037" y="274319"/>
                </a:lnTo>
                <a:lnTo>
                  <a:pt x="233687" y="274319"/>
                </a:lnTo>
                <a:lnTo>
                  <a:pt x="232800" y="270509"/>
                </a:lnTo>
                <a:lnTo>
                  <a:pt x="233130" y="269239"/>
                </a:lnTo>
                <a:lnTo>
                  <a:pt x="232800" y="267969"/>
                </a:lnTo>
                <a:lnTo>
                  <a:pt x="233714" y="264159"/>
                </a:lnTo>
                <a:lnTo>
                  <a:pt x="74037" y="264159"/>
                </a:lnTo>
                <a:lnTo>
                  <a:pt x="74037" y="242569"/>
                </a:lnTo>
                <a:lnTo>
                  <a:pt x="28482" y="242569"/>
                </a:lnTo>
                <a:lnTo>
                  <a:pt x="10672" y="214629"/>
                </a:lnTo>
                <a:lnTo>
                  <a:pt x="11972" y="208279"/>
                </a:lnTo>
                <a:lnTo>
                  <a:pt x="27631" y="175259"/>
                </a:lnTo>
                <a:lnTo>
                  <a:pt x="53574" y="175259"/>
                </a:lnTo>
                <a:lnTo>
                  <a:pt x="49323" y="173989"/>
                </a:lnTo>
                <a:lnTo>
                  <a:pt x="31772" y="166369"/>
                </a:lnTo>
                <a:lnTo>
                  <a:pt x="21020" y="158749"/>
                </a:lnTo>
                <a:lnTo>
                  <a:pt x="13815" y="148589"/>
                </a:lnTo>
                <a:lnTo>
                  <a:pt x="10671" y="135889"/>
                </a:lnTo>
                <a:lnTo>
                  <a:pt x="12099" y="121919"/>
                </a:lnTo>
                <a:lnTo>
                  <a:pt x="39480" y="26669"/>
                </a:lnTo>
                <a:lnTo>
                  <a:pt x="51749" y="15239"/>
                </a:lnTo>
                <a:lnTo>
                  <a:pt x="82651" y="15239"/>
                </a:lnTo>
                <a:lnTo>
                  <a:pt x="79905" y="13969"/>
                </a:lnTo>
                <a:lnTo>
                  <a:pt x="82699" y="11429"/>
                </a:lnTo>
                <a:lnTo>
                  <a:pt x="86255" y="10159"/>
                </a:lnTo>
                <a:lnTo>
                  <a:pt x="248018" y="10159"/>
                </a:lnTo>
                <a:lnTo>
                  <a:pt x="247073" y="8889"/>
                </a:lnTo>
                <a:lnTo>
                  <a:pt x="69795" y="8889"/>
                </a:lnTo>
                <a:lnTo>
                  <a:pt x="65541" y="7619"/>
                </a:lnTo>
                <a:lnTo>
                  <a:pt x="58594" y="3809"/>
                </a:lnTo>
                <a:close/>
              </a:path>
              <a:path w="318135" h="316229">
                <a:moveTo>
                  <a:pt x="291476" y="309879"/>
                </a:moveTo>
                <a:lnTo>
                  <a:pt x="245195" y="309879"/>
                </a:lnTo>
                <a:lnTo>
                  <a:pt x="262687" y="316229"/>
                </a:lnTo>
                <a:lnTo>
                  <a:pt x="280592" y="314959"/>
                </a:lnTo>
                <a:lnTo>
                  <a:pt x="291476" y="309879"/>
                </a:lnTo>
                <a:close/>
              </a:path>
              <a:path w="318135" h="316229">
                <a:moveTo>
                  <a:pt x="233687" y="274319"/>
                </a:moveTo>
                <a:lnTo>
                  <a:pt x="222462" y="274319"/>
                </a:lnTo>
                <a:lnTo>
                  <a:pt x="224070" y="281939"/>
                </a:lnTo>
                <a:lnTo>
                  <a:pt x="227009" y="289559"/>
                </a:lnTo>
                <a:lnTo>
                  <a:pt x="231195" y="297179"/>
                </a:lnTo>
                <a:lnTo>
                  <a:pt x="236546" y="303529"/>
                </a:lnTo>
                <a:lnTo>
                  <a:pt x="233905" y="304799"/>
                </a:lnTo>
                <a:lnTo>
                  <a:pt x="230717" y="306069"/>
                </a:lnTo>
                <a:lnTo>
                  <a:pt x="269757" y="306069"/>
                </a:lnTo>
                <a:lnTo>
                  <a:pt x="255665" y="303529"/>
                </a:lnTo>
                <a:lnTo>
                  <a:pt x="244054" y="295909"/>
                </a:lnTo>
                <a:lnTo>
                  <a:pt x="236054" y="284479"/>
                </a:lnTo>
                <a:lnTo>
                  <a:pt x="233687" y="274319"/>
                </a:lnTo>
                <a:close/>
              </a:path>
              <a:path w="318135" h="316229">
                <a:moveTo>
                  <a:pt x="298563" y="232409"/>
                </a:moveTo>
                <a:lnTo>
                  <a:pt x="270646" y="232409"/>
                </a:lnTo>
                <a:lnTo>
                  <a:pt x="284895" y="234949"/>
                </a:lnTo>
                <a:lnTo>
                  <a:pt x="296438" y="243839"/>
                </a:lnTo>
                <a:lnTo>
                  <a:pt x="304130" y="255269"/>
                </a:lnTo>
                <a:lnTo>
                  <a:pt x="306828" y="269239"/>
                </a:lnTo>
                <a:lnTo>
                  <a:pt x="303783" y="284479"/>
                </a:lnTo>
                <a:lnTo>
                  <a:pt x="295808" y="295909"/>
                </a:lnTo>
                <a:lnTo>
                  <a:pt x="284075" y="303529"/>
                </a:lnTo>
                <a:lnTo>
                  <a:pt x="269757" y="306069"/>
                </a:lnTo>
                <a:lnTo>
                  <a:pt x="298193" y="306069"/>
                </a:lnTo>
                <a:lnTo>
                  <a:pt x="309673" y="294639"/>
                </a:lnTo>
                <a:lnTo>
                  <a:pt x="316325" y="276859"/>
                </a:lnTo>
                <a:lnTo>
                  <a:pt x="315972" y="259079"/>
                </a:lnTo>
                <a:lnTo>
                  <a:pt x="309037" y="242569"/>
                </a:lnTo>
                <a:lnTo>
                  <a:pt x="298563" y="232409"/>
                </a:lnTo>
                <a:close/>
              </a:path>
              <a:path w="318135" h="316229">
                <a:moveTo>
                  <a:pt x="253882" y="41909"/>
                </a:moveTo>
                <a:lnTo>
                  <a:pt x="243315" y="41909"/>
                </a:lnTo>
                <a:lnTo>
                  <a:pt x="243315" y="229869"/>
                </a:lnTo>
                <a:lnTo>
                  <a:pt x="235358" y="236219"/>
                </a:lnTo>
                <a:lnTo>
                  <a:pt x="229103" y="245109"/>
                </a:lnTo>
                <a:lnTo>
                  <a:pt x="224740" y="253999"/>
                </a:lnTo>
                <a:lnTo>
                  <a:pt x="222462" y="264159"/>
                </a:lnTo>
                <a:lnTo>
                  <a:pt x="233714" y="264159"/>
                </a:lnTo>
                <a:lnTo>
                  <a:pt x="236150" y="253999"/>
                </a:lnTo>
                <a:lnTo>
                  <a:pt x="244374" y="242569"/>
                </a:lnTo>
                <a:lnTo>
                  <a:pt x="256272" y="234949"/>
                </a:lnTo>
                <a:lnTo>
                  <a:pt x="270646" y="232409"/>
                </a:lnTo>
                <a:lnTo>
                  <a:pt x="298563" y="232409"/>
                </a:lnTo>
                <a:lnTo>
                  <a:pt x="295944" y="229869"/>
                </a:lnTo>
                <a:lnTo>
                  <a:pt x="297204" y="224789"/>
                </a:lnTo>
                <a:lnTo>
                  <a:pt x="253882" y="224789"/>
                </a:lnTo>
                <a:lnTo>
                  <a:pt x="253882" y="132079"/>
                </a:lnTo>
                <a:lnTo>
                  <a:pt x="296373" y="132079"/>
                </a:lnTo>
                <a:lnTo>
                  <a:pt x="296071" y="130809"/>
                </a:lnTo>
                <a:lnTo>
                  <a:pt x="293125" y="126999"/>
                </a:lnTo>
                <a:lnTo>
                  <a:pt x="290128" y="123189"/>
                </a:lnTo>
                <a:lnTo>
                  <a:pt x="285594" y="120649"/>
                </a:lnTo>
                <a:lnTo>
                  <a:pt x="253882" y="120649"/>
                </a:lnTo>
                <a:lnTo>
                  <a:pt x="253882" y="110489"/>
                </a:lnTo>
                <a:lnTo>
                  <a:pt x="306591" y="110489"/>
                </a:lnTo>
                <a:lnTo>
                  <a:pt x="303650" y="107949"/>
                </a:lnTo>
                <a:lnTo>
                  <a:pt x="296717" y="104139"/>
                </a:lnTo>
                <a:lnTo>
                  <a:pt x="289011" y="100329"/>
                </a:lnTo>
                <a:lnTo>
                  <a:pt x="253882" y="100329"/>
                </a:lnTo>
                <a:lnTo>
                  <a:pt x="253882" y="41909"/>
                </a:lnTo>
                <a:close/>
              </a:path>
              <a:path w="318135" h="316229">
                <a:moveTo>
                  <a:pt x="53574" y="175259"/>
                </a:moveTo>
                <a:lnTo>
                  <a:pt x="27631" y="175259"/>
                </a:lnTo>
                <a:lnTo>
                  <a:pt x="37258" y="180339"/>
                </a:lnTo>
                <a:lnTo>
                  <a:pt x="21904" y="212089"/>
                </a:lnTo>
                <a:lnTo>
                  <a:pt x="20430" y="217169"/>
                </a:lnTo>
                <a:lnTo>
                  <a:pt x="21319" y="222249"/>
                </a:lnTo>
                <a:lnTo>
                  <a:pt x="24139" y="226059"/>
                </a:lnTo>
                <a:lnTo>
                  <a:pt x="27098" y="229869"/>
                </a:lnTo>
                <a:lnTo>
                  <a:pt x="31899" y="232409"/>
                </a:lnTo>
                <a:lnTo>
                  <a:pt x="63458" y="232409"/>
                </a:lnTo>
                <a:lnTo>
                  <a:pt x="63458" y="242569"/>
                </a:lnTo>
                <a:lnTo>
                  <a:pt x="74037" y="242569"/>
                </a:lnTo>
                <a:lnTo>
                  <a:pt x="74037" y="222249"/>
                </a:lnTo>
                <a:lnTo>
                  <a:pt x="35429" y="222249"/>
                </a:lnTo>
                <a:lnTo>
                  <a:pt x="33943" y="220979"/>
                </a:lnTo>
                <a:lnTo>
                  <a:pt x="31911" y="218439"/>
                </a:lnTo>
                <a:lnTo>
                  <a:pt x="31505" y="217169"/>
                </a:lnTo>
                <a:lnTo>
                  <a:pt x="31810" y="215899"/>
                </a:lnTo>
                <a:lnTo>
                  <a:pt x="46935" y="184149"/>
                </a:lnTo>
                <a:lnTo>
                  <a:pt x="82968" y="184149"/>
                </a:lnTo>
                <a:lnTo>
                  <a:pt x="91096" y="179069"/>
                </a:lnTo>
                <a:lnTo>
                  <a:pt x="92873" y="177799"/>
                </a:lnTo>
                <a:lnTo>
                  <a:pt x="62075" y="177799"/>
                </a:lnTo>
                <a:lnTo>
                  <a:pt x="53574" y="175259"/>
                </a:lnTo>
                <a:close/>
              </a:path>
              <a:path w="318135" h="316229">
                <a:moveTo>
                  <a:pt x="279498" y="222249"/>
                </a:moveTo>
                <a:lnTo>
                  <a:pt x="261299" y="222249"/>
                </a:lnTo>
                <a:lnTo>
                  <a:pt x="257514" y="223519"/>
                </a:lnTo>
                <a:lnTo>
                  <a:pt x="253882" y="224789"/>
                </a:lnTo>
                <a:lnTo>
                  <a:pt x="286241" y="224789"/>
                </a:lnTo>
                <a:lnTo>
                  <a:pt x="282927" y="223519"/>
                </a:lnTo>
                <a:lnTo>
                  <a:pt x="279498" y="222249"/>
                </a:lnTo>
                <a:close/>
              </a:path>
              <a:path w="318135" h="316229">
                <a:moveTo>
                  <a:pt x="306591" y="110489"/>
                </a:moveTo>
                <a:lnTo>
                  <a:pt x="288731" y="110489"/>
                </a:lnTo>
                <a:lnTo>
                  <a:pt x="296249" y="114299"/>
                </a:lnTo>
                <a:lnTo>
                  <a:pt x="301253" y="120649"/>
                </a:lnTo>
                <a:lnTo>
                  <a:pt x="306282" y="125729"/>
                </a:lnTo>
                <a:lnTo>
                  <a:pt x="308289" y="134619"/>
                </a:lnTo>
                <a:lnTo>
                  <a:pt x="306727" y="142239"/>
                </a:lnTo>
                <a:lnTo>
                  <a:pt x="286241" y="224789"/>
                </a:lnTo>
                <a:lnTo>
                  <a:pt x="297204" y="224789"/>
                </a:lnTo>
                <a:lnTo>
                  <a:pt x="317052" y="144779"/>
                </a:lnTo>
                <a:lnTo>
                  <a:pt x="317820" y="135889"/>
                </a:lnTo>
                <a:lnTo>
                  <a:pt x="316779" y="128269"/>
                </a:lnTo>
                <a:lnTo>
                  <a:pt x="313994" y="120649"/>
                </a:lnTo>
                <a:lnTo>
                  <a:pt x="309533" y="113029"/>
                </a:lnTo>
                <a:lnTo>
                  <a:pt x="306591" y="110489"/>
                </a:lnTo>
                <a:close/>
              </a:path>
              <a:path w="318135" h="316229">
                <a:moveTo>
                  <a:pt x="82968" y="184149"/>
                </a:moveTo>
                <a:lnTo>
                  <a:pt x="46935" y="184149"/>
                </a:lnTo>
                <a:lnTo>
                  <a:pt x="52193" y="186689"/>
                </a:lnTo>
                <a:lnTo>
                  <a:pt x="57794" y="187959"/>
                </a:lnTo>
                <a:lnTo>
                  <a:pt x="63458" y="187959"/>
                </a:lnTo>
                <a:lnTo>
                  <a:pt x="63458" y="222249"/>
                </a:lnTo>
                <a:lnTo>
                  <a:pt x="74037" y="222249"/>
                </a:lnTo>
                <a:lnTo>
                  <a:pt x="74037" y="186689"/>
                </a:lnTo>
                <a:lnTo>
                  <a:pt x="82968" y="184149"/>
                </a:lnTo>
                <a:close/>
              </a:path>
              <a:path w="318135" h="316229">
                <a:moveTo>
                  <a:pt x="296373" y="132079"/>
                </a:moveTo>
                <a:lnTo>
                  <a:pt x="283905" y="132079"/>
                </a:lnTo>
                <a:lnTo>
                  <a:pt x="284895" y="133349"/>
                </a:lnTo>
                <a:lnTo>
                  <a:pt x="285810" y="134619"/>
                </a:lnTo>
                <a:lnTo>
                  <a:pt x="286241" y="135889"/>
                </a:lnTo>
                <a:lnTo>
                  <a:pt x="286102" y="137159"/>
                </a:lnTo>
                <a:lnTo>
                  <a:pt x="265147" y="222249"/>
                </a:lnTo>
                <a:lnTo>
                  <a:pt x="275980" y="222249"/>
                </a:lnTo>
                <a:lnTo>
                  <a:pt x="296414" y="139699"/>
                </a:lnTo>
                <a:lnTo>
                  <a:pt x="297278" y="135889"/>
                </a:lnTo>
                <a:lnTo>
                  <a:pt x="296373" y="132079"/>
                </a:lnTo>
                <a:close/>
              </a:path>
              <a:path w="318135" h="316229">
                <a:moveTo>
                  <a:pt x="160270" y="52069"/>
                </a:moveTo>
                <a:lnTo>
                  <a:pt x="144509" y="52069"/>
                </a:lnTo>
                <a:lnTo>
                  <a:pt x="148053" y="53339"/>
                </a:lnTo>
                <a:lnTo>
                  <a:pt x="150669" y="57149"/>
                </a:lnTo>
                <a:lnTo>
                  <a:pt x="151799" y="60959"/>
                </a:lnTo>
                <a:lnTo>
                  <a:pt x="153057" y="66039"/>
                </a:lnTo>
                <a:lnTo>
                  <a:pt x="152307" y="69849"/>
                </a:lnTo>
                <a:lnTo>
                  <a:pt x="149767" y="73659"/>
                </a:lnTo>
                <a:lnTo>
                  <a:pt x="95170" y="160019"/>
                </a:lnTo>
                <a:lnTo>
                  <a:pt x="86197" y="170179"/>
                </a:lnTo>
                <a:lnTo>
                  <a:pt x="74766" y="176529"/>
                </a:lnTo>
                <a:lnTo>
                  <a:pt x="62075" y="177799"/>
                </a:lnTo>
                <a:lnTo>
                  <a:pt x="92873" y="177799"/>
                </a:lnTo>
                <a:lnTo>
                  <a:pt x="98201" y="173989"/>
                </a:lnTo>
                <a:lnTo>
                  <a:pt x="104060" y="166369"/>
                </a:lnTo>
                <a:lnTo>
                  <a:pt x="129295" y="126999"/>
                </a:lnTo>
                <a:lnTo>
                  <a:pt x="193328" y="126999"/>
                </a:lnTo>
                <a:lnTo>
                  <a:pt x="195703" y="124459"/>
                </a:lnTo>
                <a:lnTo>
                  <a:pt x="195703" y="118109"/>
                </a:lnTo>
                <a:lnTo>
                  <a:pt x="193328" y="115569"/>
                </a:lnTo>
                <a:lnTo>
                  <a:pt x="135988" y="115569"/>
                </a:lnTo>
                <a:lnTo>
                  <a:pt x="146033" y="100329"/>
                </a:lnTo>
                <a:lnTo>
                  <a:pt x="182749" y="100329"/>
                </a:lnTo>
                <a:lnTo>
                  <a:pt x="185124" y="97789"/>
                </a:lnTo>
                <a:lnTo>
                  <a:pt x="185124" y="91439"/>
                </a:lnTo>
                <a:lnTo>
                  <a:pt x="182749" y="88899"/>
                </a:lnTo>
                <a:lnTo>
                  <a:pt x="152701" y="88899"/>
                </a:lnTo>
                <a:lnTo>
                  <a:pt x="158670" y="80009"/>
                </a:lnTo>
                <a:lnTo>
                  <a:pt x="162836" y="73659"/>
                </a:lnTo>
                <a:lnTo>
                  <a:pt x="164042" y="66039"/>
                </a:lnTo>
                <a:lnTo>
                  <a:pt x="160270" y="52069"/>
                </a:lnTo>
                <a:close/>
              </a:path>
              <a:path w="318135" h="316229">
                <a:moveTo>
                  <a:pt x="82651" y="15239"/>
                </a:moveTo>
                <a:lnTo>
                  <a:pt x="55876" y="15239"/>
                </a:lnTo>
                <a:lnTo>
                  <a:pt x="59648" y="16509"/>
                </a:lnTo>
                <a:lnTo>
                  <a:pt x="54682" y="26669"/>
                </a:lnTo>
                <a:lnTo>
                  <a:pt x="54073" y="26669"/>
                </a:lnTo>
                <a:lnTo>
                  <a:pt x="53476" y="27939"/>
                </a:lnTo>
                <a:lnTo>
                  <a:pt x="50796" y="27939"/>
                </a:lnTo>
                <a:lnTo>
                  <a:pt x="49221" y="30479"/>
                </a:lnTo>
                <a:lnTo>
                  <a:pt x="22031" y="125729"/>
                </a:lnTo>
                <a:lnTo>
                  <a:pt x="21014" y="134619"/>
                </a:lnTo>
                <a:lnTo>
                  <a:pt x="23278" y="143509"/>
                </a:lnTo>
                <a:lnTo>
                  <a:pt x="28453" y="151129"/>
                </a:lnTo>
                <a:lnTo>
                  <a:pt x="36166" y="156209"/>
                </a:lnTo>
                <a:lnTo>
                  <a:pt x="53717" y="165099"/>
                </a:lnTo>
                <a:lnTo>
                  <a:pt x="62871" y="166369"/>
                </a:lnTo>
                <a:lnTo>
                  <a:pt x="71981" y="166369"/>
                </a:lnTo>
                <a:lnTo>
                  <a:pt x="80179" y="161289"/>
                </a:lnTo>
                <a:lnTo>
                  <a:pt x="85314" y="156209"/>
                </a:lnTo>
                <a:lnTo>
                  <a:pt x="59813" y="156209"/>
                </a:lnTo>
                <a:lnTo>
                  <a:pt x="33537" y="143509"/>
                </a:lnTo>
                <a:lnTo>
                  <a:pt x="29968" y="135889"/>
                </a:lnTo>
                <a:lnTo>
                  <a:pt x="32203" y="128269"/>
                </a:lnTo>
                <a:lnTo>
                  <a:pt x="57895" y="38099"/>
                </a:lnTo>
                <a:lnTo>
                  <a:pt x="253882" y="38099"/>
                </a:lnTo>
                <a:lnTo>
                  <a:pt x="253882" y="36829"/>
                </a:lnTo>
                <a:lnTo>
                  <a:pt x="78838" y="36829"/>
                </a:lnTo>
                <a:lnTo>
                  <a:pt x="70849" y="33019"/>
                </a:lnTo>
                <a:lnTo>
                  <a:pt x="64944" y="30479"/>
                </a:lnTo>
                <a:lnTo>
                  <a:pt x="69338" y="20319"/>
                </a:lnTo>
                <a:lnTo>
                  <a:pt x="91804" y="20319"/>
                </a:lnTo>
                <a:lnTo>
                  <a:pt x="90890" y="19049"/>
                </a:lnTo>
                <a:lnTo>
                  <a:pt x="82651" y="15239"/>
                </a:lnTo>
                <a:close/>
              </a:path>
              <a:path w="318135" h="316229">
                <a:moveTo>
                  <a:pt x="253882" y="38099"/>
                </a:moveTo>
                <a:lnTo>
                  <a:pt x="57895" y="38099"/>
                </a:lnTo>
                <a:lnTo>
                  <a:pt x="63458" y="40639"/>
                </a:lnTo>
                <a:lnTo>
                  <a:pt x="63458" y="156209"/>
                </a:lnTo>
                <a:lnTo>
                  <a:pt x="85314" y="156209"/>
                </a:lnTo>
                <a:lnTo>
                  <a:pt x="86597" y="154939"/>
                </a:lnTo>
                <a:lnTo>
                  <a:pt x="87399" y="153669"/>
                </a:lnTo>
                <a:lnTo>
                  <a:pt x="74037" y="153669"/>
                </a:lnTo>
                <a:lnTo>
                  <a:pt x="74037" y="45719"/>
                </a:lnTo>
                <a:lnTo>
                  <a:pt x="82546" y="45719"/>
                </a:lnTo>
                <a:lnTo>
                  <a:pt x="86521" y="44449"/>
                </a:lnTo>
                <a:lnTo>
                  <a:pt x="89480" y="41909"/>
                </a:lnTo>
                <a:lnTo>
                  <a:pt x="253882" y="41909"/>
                </a:lnTo>
                <a:lnTo>
                  <a:pt x="253882" y="38099"/>
                </a:lnTo>
                <a:close/>
              </a:path>
              <a:path w="318135" h="316229">
                <a:moveTo>
                  <a:pt x="119186" y="41909"/>
                </a:moveTo>
                <a:lnTo>
                  <a:pt x="106790" y="41909"/>
                </a:lnTo>
                <a:lnTo>
                  <a:pt x="104047" y="49529"/>
                </a:lnTo>
                <a:lnTo>
                  <a:pt x="107629" y="58419"/>
                </a:lnTo>
                <a:lnTo>
                  <a:pt x="115058" y="60959"/>
                </a:lnTo>
                <a:lnTo>
                  <a:pt x="129003" y="67309"/>
                </a:lnTo>
                <a:lnTo>
                  <a:pt x="77707" y="148589"/>
                </a:lnTo>
                <a:lnTo>
                  <a:pt x="76717" y="151129"/>
                </a:lnTo>
                <a:lnTo>
                  <a:pt x="75472" y="152399"/>
                </a:lnTo>
                <a:lnTo>
                  <a:pt x="74037" y="153669"/>
                </a:lnTo>
                <a:lnTo>
                  <a:pt x="87399" y="153669"/>
                </a:lnTo>
                <a:lnTo>
                  <a:pt x="139506" y="71119"/>
                </a:lnTo>
                <a:lnTo>
                  <a:pt x="140776" y="68579"/>
                </a:lnTo>
                <a:lnTo>
                  <a:pt x="141131" y="67309"/>
                </a:lnTo>
                <a:lnTo>
                  <a:pt x="140268" y="63499"/>
                </a:lnTo>
                <a:lnTo>
                  <a:pt x="139963" y="63499"/>
                </a:lnTo>
                <a:lnTo>
                  <a:pt x="139582" y="62229"/>
                </a:lnTo>
                <a:lnTo>
                  <a:pt x="142046" y="57149"/>
                </a:lnTo>
                <a:lnTo>
                  <a:pt x="130539" y="57149"/>
                </a:lnTo>
                <a:lnTo>
                  <a:pt x="119465" y="52069"/>
                </a:lnTo>
                <a:lnTo>
                  <a:pt x="117230" y="50799"/>
                </a:lnTo>
                <a:lnTo>
                  <a:pt x="116023" y="48259"/>
                </a:lnTo>
                <a:lnTo>
                  <a:pt x="117065" y="43179"/>
                </a:lnTo>
                <a:lnTo>
                  <a:pt x="119186" y="41909"/>
                </a:lnTo>
                <a:close/>
              </a:path>
              <a:path w="318135" h="316229">
                <a:moveTo>
                  <a:pt x="148116" y="41909"/>
                </a:moveTo>
                <a:lnTo>
                  <a:pt x="123173" y="41909"/>
                </a:lnTo>
                <a:lnTo>
                  <a:pt x="134946" y="46989"/>
                </a:lnTo>
                <a:lnTo>
                  <a:pt x="130539" y="57149"/>
                </a:lnTo>
                <a:lnTo>
                  <a:pt x="142046" y="57149"/>
                </a:lnTo>
                <a:lnTo>
                  <a:pt x="144509" y="52069"/>
                </a:lnTo>
                <a:lnTo>
                  <a:pt x="160270" y="52069"/>
                </a:lnTo>
                <a:lnTo>
                  <a:pt x="159927" y="50799"/>
                </a:lnTo>
                <a:lnTo>
                  <a:pt x="154885" y="44449"/>
                </a:lnTo>
                <a:lnTo>
                  <a:pt x="148116" y="41909"/>
                </a:lnTo>
                <a:close/>
              </a:path>
              <a:path w="318135" h="316229">
                <a:moveTo>
                  <a:pt x="91804" y="20319"/>
                </a:moveTo>
                <a:lnTo>
                  <a:pt x="69338" y="20319"/>
                </a:lnTo>
                <a:lnTo>
                  <a:pt x="80578" y="25399"/>
                </a:lnTo>
                <a:lnTo>
                  <a:pt x="83207" y="26669"/>
                </a:lnTo>
                <a:lnTo>
                  <a:pt x="84324" y="30479"/>
                </a:lnTo>
                <a:lnTo>
                  <a:pt x="81911" y="35559"/>
                </a:lnTo>
                <a:lnTo>
                  <a:pt x="78838" y="36829"/>
                </a:lnTo>
                <a:lnTo>
                  <a:pt x="253882" y="36829"/>
                </a:lnTo>
                <a:lnTo>
                  <a:pt x="253882" y="31749"/>
                </a:lnTo>
                <a:lnTo>
                  <a:pt x="94243" y="31749"/>
                </a:lnTo>
                <a:lnTo>
                  <a:pt x="94548" y="24129"/>
                </a:lnTo>
                <a:lnTo>
                  <a:pt x="91804" y="20319"/>
                </a:lnTo>
                <a:close/>
              </a:path>
              <a:path w="318135" h="316229">
                <a:moveTo>
                  <a:pt x="248018" y="10159"/>
                </a:moveTo>
                <a:lnTo>
                  <a:pt x="236203" y="10159"/>
                </a:lnTo>
                <a:lnTo>
                  <a:pt x="243315" y="17779"/>
                </a:lnTo>
                <a:lnTo>
                  <a:pt x="243315" y="31749"/>
                </a:lnTo>
                <a:lnTo>
                  <a:pt x="253882" y="31749"/>
                </a:lnTo>
                <a:lnTo>
                  <a:pt x="253882" y="25399"/>
                </a:lnTo>
                <a:lnTo>
                  <a:pt x="251797" y="15239"/>
                </a:lnTo>
                <a:lnTo>
                  <a:pt x="248018" y="10159"/>
                </a:lnTo>
                <a:close/>
              </a:path>
              <a:path w="318135" h="316229">
                <a:moveTo>
                  <a:pt x="227440" y="0"/>
                </a:moveTo>
                <a:lnTo>
                  <a:pt x="82483" y="0"/>
                </a:lnTo>
                <a:lnTo>
                  <a:pt x="75396" y="2539"/>
                </a:lnTo>
                <a:lnTo>
                  <a:pt x="70405" y="7619"/>
                </a:lnTo>
                <a:lnTo>
                  <a:pt x="70151" y="8889"/>
                </a:lnTo>
                <a:lnTo>
                  <a:pt x="247073" y="8889"/>
                </a:lnTo>
                <a:lnTo>
                  <a:pt x="246128" y="7619"/>
                </a:lnTo>
                <a:lnTo>
                  <a:pt x="237726" y="1269"/>
                </a:lnTo>
                <a:lnTo>
                  <a:pt x="227440" y="0"/>
                </a:lnTo>
                <a:close/>
              </a:path>
            </a:pathLst>
          </a:custGeom>
          <a:solidFill>
            <a:srgbClr val="36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38"/>
          <p:cNvSpPr/>
          <p:nvPr/>
        </p:nvSpPr>
        <p:spPr>
          <a:xfrm>
            <a:off x="6089599" y="111981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441" y="0"/>
                </a:moveTo>
                <a:lnTo>
                  <a:pt x="16129" y="2092"/>
                </a:lnTo>
                <a:lnTo>
                  <a:pt x="7734" y="7764"/>
                </a:lnTo>
                <a:lnTo>
                  <a:pt x="2075" y="16168"/>
                </a:lnTo>
                <a:lnTo>
                  <a:pt x="0" y="26454"/>
                </a:lnTo>
                <a:lnTo>
                  <a:pt x="2077" y="36749"/>
                </a:lnTo>
                <a:lnTo>
                  <a:pt x="7743" y="45158"/>
                </a:lnTo>
                <a:lnTo>
                  <a:pt x="16148" y="50828"/>
                </a:lnTo>
                <a:lnTo>
                  <a:pt x="26441" y="52908"/>
                </a:lnTo>
                <a:lnTo>
                  <a:pt x="36736" y="50828"/>
                </a:lnTo>
                <a:lnTo>
                  <a:pt x="45145" y="45158"/>
                </a:lnTo>
                <a:lnTo>
                  <a:pt x="47052" y="42329"/>
                </a:lnTo>
                <a:lnTo>
                  <a:pt x="17678" y="42329"/>
                </a:lnTo>
                <a:lnTo>
                  <a:pt x="10566" y="35217"/>
                </a:lnTo>
                <a:lnTo>
                  <a:pt x="10566" y="17691"/>
                </a:lnTo>
                <a:lnTo>
                  <a:pt x="17678" y="10579"/>
                </a:lnTo>
                <a:lnTo>
                  <a:pt x="47030" y="10579"/>
                </a:lnTo>
                <a:lnTo>
                  <a:pt x="45109" y="7750"/>
                </a:lnTo>
                <a:lnTo>
                  <a:pt x="36727" y="2092"/>
                </a:lnTo>
                <a:lnTo>
                  <a:pt x="26441" y="0"/>
                </a:lnTo>
                <a:close/>
              </a:path>
              <a:path w="53339" h="53340">
                <a:moveTo>
                  <a:pt x="47030" y="10579"/>
                </a:moveTo>
                <a:lnTo>
                  <a:pt x="35204" y="10579"/>
                </a:lnTo>
                <a:lnTo>
                  <a:pt x="42316" y="17691"/>
                </a:lnTo>
                <a:lnTo>
                  <a:pt x="42316" y="35217"/>
                </a:lnTo>
                <a:lnTo>
                  <a:pt x="35204" y="42329"/>
                </a:lnTo>
                <a:lnTo>
                  <a:pt x="47052" y="42329"/>
                </a:lnTo>
                <a:lnTo>
                  <a:pt x="50815" y="36749"/>
                </a:lnTo>
                <a:lnTo>
                  <a:pt x="52895" y="26454"/>
                </a:lnTo>
                <a:lnTo>
                  <a:pt x="50797" y="16159"/>
                </a:lnTo>
                <a:lnTo>
                  <a:pt x="47030" y="10579"/>
                </a:lnTo>
                <a:close/>
              </a:path>
            </a:pathLst>
          </a:custGeom>
          <a:solidFill>
            <a:srgbClr val="36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9"/>
          <p:cNvSpPr/>
          <p:nvPr/>
        </p:nvSpPr>
        <p:spPr>
          <a:xfrm>
            <a:off x="6041987" y="96642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3500" y="0"/>
                </a:moveTo>
                <a:lnTo>
                  <a:pt x="2374" y="0"/>
                </a:lnTo>
                <a:lnTo>
                  <a:pt x="0" y="2362"/>
                </a:lnTo>
                <a:lnTo>
                  <a:pt x="0" y="8204"/>
                </a:lnTo>
                <a:lnTo>
                  <a:pt x="2374" y="10579"/>
                </a:lnTo>
                <a:lnTo>
                  <a:pt x="13500" y="10579"/>
                </a:lnTo>
                <a:lnTo>
                  <a:pt x="15862" y="8204"/>
                </a:lnTo>
                <a:lnTo>
                  <a:pt x="15862" y="2362"/>
                </a:lnTo>
                <a:lnTo>
                  <a:pt x="13500" y="0"/>
                </a:lnTo>
                <a:close/>
              </a:path>
            </a:pathLst>
          </a:custGeom>
          <a:solidFill>
            <a:srgbClr val="36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49"/>
          <p:cNvSpPr/>
          <p:nvPr/>
        </p:nvSpPr>
        <p:spPr>
          <a:xfrm>
            <a:off x="1344509" y="1186696"/>
            <a:ext cx="45719" cy="2995739"/>
          </a:xfrm>
          <a:custGeom>
            <a:avLst/>
            <a:gdLst/>
            <a:ahLst/>
            <a:cxnLst/>
            <a:rect l="l" t="t" r="r" b="b"/>
            <a:pathLst>
              <a:path h="2276475">
                <a:moveTo>
                  <a:pt x="0" y="0"/>
                </a:moveTo>
                <a:lnTo>
                  <a:pt x="0" y="2276449"/>
                </a:lnTo>
              </a:path>
            </a:pathLst>
          </a:custGeom>
          <a:ln w="14947">
            <a:solidFill>
              <a:srgbClr val="3639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51"/>
          <p:cNvSpPr/>
          <p:nvPr/>
        </p:nvSpPr>
        <p:spPr>
          <a:xfrm>
            <a:off x="1018693" y="738856"/>
            <a:ext cx="652145" cy="647700"/>
          </a:xfrm>
          <a:custGeom>
            <a:avLst/>
            <a:gdLst/>
            <a:ahLst/>
            <a:cxnLst/>
            <a:rect l="l" t="t" r="r" b="b"/>
            <a:pathLst>
              <a:path w="652144" h="647700">
                <a:moveTo>
                  <a:pt x="325818" y="0"/>
                </a:moveTo>
                <a:lnTo>
                  <a:pt x="277668" y="3510"/>
                </a:lnTo>
                <a:lnTo>
                  <a:pt x="231712" y="13708"/>
                </a:lnTo>
                <a:lnTo>
                  <a:pt x="188455" y="30092"/>
                </a:lnTo>
                <a:lnTo>
                  <a:pt x="148400" y="52162"/>
                </a:lnTo>
                <a:lnTo>
                  <a:pt x="112051" y="79417"/>
                </a:lnTo>
                <a:lnTo>
                  <a:pt x="79912" y="111356"/>
                </a:lnTo>
                <a:lnTo>
                  <a:pt x="52487" y="147478"/>
                </a:lnTo>
                <a:lnTo>
                  <a:pt x="30280" y="187283"/>
                </a:lnTo>
                <a:lnTo>
                  <a:pt x="13793" y="230270"/>
                </a:lnTo>
                <a:lnTo>
                  <a:pt x="3532" y="275938"/>
                </a:lnTo>
                <a:lnTo>
                  <a:pt x="0" y="323786"/>
                </a:lnTo>
                <a:lnTo>
                  <a:pt x="3532" y="371638"/>
                </a:lnTo>
                <a:lnTo>
                  <a:pt x="13793" y="417309"/>
                </a:lnTo>
                <a:lnTo>
                  <a:pt x="30280" y="460299"/>
                </a:lnTo>
                <a:lnTo>
                  <a:pt x="52487" y="500107"/>
                </a:lnTo>
                <a:lnTo>
                  <a:pt x="79912" y="536232"/>
                </a:lnTo>
                <a:lnTo>
                  <a:pt x="112051" y="568174"/>
                </a:lnTo>
                <a:lnTo>
                  <a:pt x="148400" y="595431"/>
                </a:lnTo>
                <a:lnTo>
                  <a:pt x="188455" y="617503"/>
                </a:lnTo>
                <a:lnTo>
                  <a:pt x="231712" y="633888"/>
                </a:lnTo>
                <a:lnTo>
                  <a:pt x="277668" y="644087"/>
                </a:lnTo>
                <a:lnTo>
                  <a:pt x="325818" y="647598"/>
                </a:lnTo>
                <a:lnTo>
                  <a:pt x="373965" y="644087"/>
                </a:lnTo>
                <a:lnTo>
                  <a:pt x="419919" y="633888"/>
                </a:lnTo>
                <a:lnTo>
                  <a:pt x="463176" y="617503"/>
                </a:lnTo>
                <a:lnTo>
                  <a:pt x="503230" y="595431"/>
                </a:lnTo>
                <a:lnTo>
                  <a:pt x="539580" y="568174"/>
                </a:lnTo>
                <a:lnTo>
                  <a:pt x="571719" y="536232"/>
                </a:lnTo>
                <a:lnTo>
                  <a:pt x="599146" y="500107"/>
                </a:lnTo>
                <a:lnTo>
                  <a:pt x="621354" y="460299"/>
                </a:lnTo>
                <a:lnTo>
                  <a:pt x="637842" y="417309"/>
                </a:lnTo>
                <a:lnTo>
                  <a:pt x="648104" y="371638"/>
                </a:lnTo>
                <a:lnTo>
                  <a:pt x="651637" y="323786"/>
                </a:lnTo>
                <a:lnTo>
                  <a:pt x="648104" y="275938"/>
                </a:lnTo>
                <a:lnTo>
                  <a:pt x="637842" y="230270"/>
                </a:lnTo>
                <a:lnTo>
                  <a:pt x="621354" y="187283"/>
                </a:lnTo>
                <a:lnTo>
                  <a:pt x="599146" y="147478"/>
                </a:lnTo>
                <a:lnTo>
                  <a:pt x="571719" y="111356"/>
                </a:lnTo>
                <a:lnTo>
                  <a:pt x="539580" y="79417"/>
                </a:lnTo>
                <a:lnTo>
                  <a:pt x="503230" y="52162"/>
                </a:lnTo>
                <a:lnTo>
                  <a:pt x="463176" y="30092"/>
                </a:lnTo>
                <a:lnTo>
                  <a:pt x="419919" y="13708"/>
                </a:lnTo>
                <a:lnTo>
                  <a:pt x="373965" y="3510"/>
                </a:lnTo>
                <a:lnTo>
                  <a:pt x="325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52"/>
          <p:cNvSpPr/>
          <p:nvPr/>
        </p:nvSpPr>
        <p:spPr>
          <a:xfrm>
            <a:off x="1331329" y="115652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78" y="0"/>
                </a:moveTo>
                <a:lnTo>
                  <a:pt x="11294" y="1453"/>
                </a:lnTo>
                <a:lnTo>
                  <a:pt x="5419" y="5414"/>
                </a:lnTo>
                <a:lnTo>
                  <a:pt x="1454" y="11288"/>
                </a:lnTo>
                <a:lnTo>
                  <a:pt x="0" y="18478"/>
                </a:lnTo>
                <a:lnTo>
                  <a:pt x="1454" y="25662"/>
                </a:lnTo>
                <a:lnTo>
                  <a:pt x="5419" y="31537"/>
                </a:lnTo>
                <a:lnTo>
                  <a:pt x="11294" y="35502"/>
                </a:lnTo>
                <a:lnTo>
                  <a:pt x="18478" y="36956"/>
                </a:lnTo>
                <a:lnTo>
                  <a:pt x="25668" y="35502"/>
                </a:lnTo>
                <a:lnTo>
                  <a:pt x="31542" y="31537"/>
                </a:lnTo>
                <a:lnTo>
                  <a:pt x="35012" y="26390"/>
                </a:lnTo>
                <a:lnTo>
                  <a:pt x="14109" y="26390"/>
                </a:lnTo>
                <a:lnTo>
                  <a:pt x="10566" y="22847"/>
                </a:lnTo>
                <a:lnTo>
                  <a:pt x="10566" y="14109"/>
                </a:lnTo>
                <a:lnTo>
                  <a:pt x="14109" y="10553"/>
                </a:lnTo>
                <a:lnTo>
                  <a:pt x="35007" y="10553"/>
                </a:lnTo>
                <a:lnTo>
                  <a:pt x="31542" y="5414"/>
                </a:lnTo>
                <a:lnTo>
                  <a:pt x="25668" y="1453"/>
                </a:lnTo>
                <a:lnTo>
                  <a:pt x="18478" y="0"/>
                </a:lnTo>
                <a:close/>
              </a:path>
              <a:path w="37465" h="37465">
                <a:moveTo>
                  <a:pt x="35007" y="10553"/>
                </a:moveTo>
                <a:lnTo>
                  <a:pt x="22847" y="10553"/>
                </a:lnTo>
                <a:lnTo>
                  <a:pt x="26403" y="14109"/>
                </a:lnTo>
                <a:lnTo>
                  <a:pt x="26403" y="22847"/>
                </a:lnTo>
                <a:lnTo>
                  <a:pt x="22847" y="26390"/>
                </a:lnTo>
                <a:lnTo>
                  <a:pt x="35012" y="26390"/>
                </a:lnTo>
                <a:lnTo>
                  <a:pt x="35503" y="25662"/>
                </a:lnTo>
                <a:lnTo>
                  <a:pt x="36956" y="18478"/>
                </a:lnTo>
                <a:lnTo>
                  <a:pt x="35503" y="11288"/>
                </a:lnTo>
                <a:lnTo>
                  <a:pt x="35007" y="10553"/>
                </a:lnTo>
                <a:close/>
              </a:path>
            </a:pathLst>
          </a:custGeom>
          <a:solidFill>
            <a:srgbClr val="36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53"/>
          <p:cNvSpPr/>
          <p:nvPr/>
        </p:nvSpPr>
        <p:spPr>
          <a:xfrm>
            <a:off x="1352450" y="104563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20" y="0"/>
                </a:moveTo>
                <a:lnTo>
                  <a:pt x="12906" y="1660"/>
                </a:lnTo>
                <a:lnTo>
                  <a:pt x="6192" y="6188"/>
                </a:lnTo>
                <a:lnTo>
                  <a:pt x="1662" y="12901"/>
                </a:lnTo>
                <a:lnTo>
                  <a:pt x="0" y="21120"/>
                </a:lnTo>
                <a:lnTo>
                  <a:pt x="1660" y="29331"/>
                </a:lnTo>
                <a:lnTo>
                  <a:pt x="6188" y="36041"/>
                </a:lnTo>
                <a:lnTo>
                  <a:pt x="12901" y="40567"/>
                </a:lnTo>
                <a:lnTo>
                  <a:pt x="21120" y="42227"/>
                </a:lnTo>
                <a:lnTo>
                  <a:pt x="29333" y="40567"/>
                </a:lnTo>
                <a:lnTo>
                  <a:pt x="36047" y="36041"/>
                </a:lnTo>
                <a:lnTo>
                  <a:pt x="38996" y="31673"/>
                </a:lnTo>
                <a:lnTo>
                  <a:pt x="15290" y="31673"/>
                </a:lnTo>
                <a:lnTo>
                  <a:pt x="10566" y="26936"/>
                </a:lnTo>
                <a:lnTo>
                  <a:pt x="10566" y="15290"/>
                </a:lnTo>
                <a:lnTo>
                  <a:pt x="15290" y="10553"/>
                </a:lnTo>
                <a:lnTo>
                  <a:pt x="38993" y="10553"/>
                </a:lnTo>
                <a:lnTo>
                  <a:pt x="36047" y="6188"/>
                </a:lnTo>
                <a:lnTo>
                  <a:pt x="29333" y="1660"/>
                </a:lnTo>
                <a:lnTo>
                  <a:pt x="21120" y="0"/>
                </a:lnTo>
                <a:close/>
              </a:path>
              <a:path w="42545" h="42545">
                <a:moveTo>
                  <a:pt x="38993" y="10553"/>
                </a:moveTo>
                <a:lnTo>
                  <a:pt x="26949" y="10553"/>
                </a:lnTo>
                <a:lnTo>
                  <a:pt x="31673" y="15290"/>
                </a:lnTo>
                <a:lnTo>
                  <a:pt x="31673" y="26936"/>
                </a:lnTo>
                <a:lnTo>
                  <a:pt x="26949" y="31673"/>
                </a:lnTo>
                <a:lnTo>
                  <a:pt x="38996" y="31673"/>
                </a:lnTo>
                <a:lnTo>
                  <a:pt x="40577" y="29331"/>
                </a:lnTo>
                <a:lnTo>
                  <a:pt x="42240" y="21120"/>
                </a:lnTo>
                <a:lnTo>
                  <a:pt x="40577" y="12901"/>
                </a:lnTo>
                <a:lnTo>
                  <a:pt x="38993" y="10553"/>
                </a:lnTo>
                <a:close/>
              </a:path>
            </a:pathLst>
          </a:custGeom>
          <a:solidFill>
            <a:srgbClr val="F37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54"/>
          <p:cNvSpPr/>
          <p:nvPr/>
        </p:nvSpPr>
        <p:spPr>
          <a:xfrm>
            <a:off x="1241052" y="93424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8034" y="0"/>
                </a:moveTo>
                <a:lnTo>
                  <a:pt x="14693" y="0"/>
                </a:lnTo>
                <a:lnTo>
                  <a:pt x="0" y="14681"/>
                </a:lnTo>
                <a:lnTo>
                  <a:pt x="0" y="18021"/>
                </a:lnTo>
                <a:lnTo>
                  <a:pt x="3098" y="21120"/>
                </a:lnTo>
                <a:lnTo>
                  <a:pt x="4457" y="21640"/>
                </a:lnTo>
                <a:lnTo>
                  <a:pt x="7150" y="21640"/>
                </a:lnTo>
                <a:lnTo>
                  <a:pt x="8509" y="21120"/>
                </a:lnTo>
                <a:lnTo>
                  <a:pt x="22161" y="7467"/>
                </a:lnTo>
                <a:lnTo>
                  <a:pt x="22161" y="4127"/>
                </a:lnTo>
                <a:lnTo>
                  <a:pt x="18034" y="0"/>
                </a:lnTo>
                <a:close/>
              </a:path>
            </a:pathLst>
          </a:custGeom>
          <a:solidFill>
            <a:srgbClr val="F37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55"/>
          <p:cNvSpPr/>
          <p:nvPr/>
        </p:nvSpPr>
        <p:spPr>
          <a:xfrm>
            <a:off x="1197475" y="892511"/>
            <a:ext cx="240029" cy="316865"/>
          </a:xfrm>
          <a:custGeom>
            <a:avLst/>
            <a:gdLst/>
            <a:ahLst/>
            <a:cxnLst/>
            <a:rect l="l" t="t" r="r" b="b"/>
            <a:pathLst>
              <a:path w="240029" h="316865">
                <a:moveTo>
                  <a:pt x="234172" y="248161"/>
                </a:moveTo>
                <a:lnTo>
                  <a:pt x="96897" y="248161"/>
                </a:lnTo>
                <a:lnTo>
                  <a:pt x="96897" y="316791"/>
                </a:lnTo>
                <a:lnTo>
                  <a:pt x="234172" y="316791"/>
                </a:lnTo>
                <a:lnTo>
                  <a:pt x="234172" y="306225"/>
                </a:lnTo>
                <a:lnTo>
                  <a:pt x="107464" y="306225"/>
                </a:lnTo>
                <a:lnTo>
                  <a:pt x="107464" y="258714"/>
                </a:lnTo>
                <a:lnTo>
                  <a:pt x="234172" y="258714"/>
                </a:lnTo>
                <a:lnTo>
                  <a:pt x="234172" y="248161"/>
                </a:lnTo>
                <a:close/>
              </a:path>
              <a:path w="240029" h="316865">
                <a:moveTo>
                  <a:pt x="178927" y="258714"/>
                </a:moveTo>
                <a:lnTo>
                  <a:pt x="151952" y="258714"/>
                </a:lnTo>
                <a:lnTo>
                  <a:pt x="163392" y="261032"/>
                </a:lnTo>
                <a:lnTo>
                  <a:pt x="172746" y="267347"/>
                </a:lnTo>
                <a:lnTo>
                  <a:pt x="179061" y="276706"/>
                </a:lnTo>
                <a:lnTo>
                  <a:pt x="181378" y="288153"/>
                </a:lnTo>
                <a:lnTo>
                  <a:pt x="181378" y="306225"/>
                </a:lnTo>
                <a:lnTo>
                  <a:pt x="191931" y="306225"/>
                </a:lnTo>
                <a:lnTo>
                  <a:pt x="191931" y="288153"/>
                </a:lnTo>
                <a:lnTo>
                  <a:pt x="191021" y="279669"/>
                </a:lnTo>
                <a:lnTo>
                  <a:pt x="188420" y="271810"/>
                </a:lnTo>
                <a:lnTo>
                  <a:pt x="184323" y="264763"/>
                </a:lnTo>
                <a:lnTo>
                  <a:pt x="178927" y="258714"/>
                </a:lnTo>
                <a:close/>
              </a:path>
              <a:path w="240029" h="316865">
                <a:moveTo>
                  <a:pt x="234172" y="258714"/>
                </a:moveTo>
                <a:lnTo>
                  <a:pt x="223605" y="258714"/>
                </a:lnTo>
                <a:lnTo>
                  <a:pt x="223605" y="306225"/>
                </a:lnTo>
                <a:lnTo>
                  <a:pt x="234172" y="306225"/>
                </a:lnTo>
                <a:lnTo>
                  <a:pt x="234172" y="258714"/>
                </a:lnTo>
                <a:close/>
              </a:path>
              <a:path w="240029" h="316865">
                <a:moveTo>
                  <a:pt x="82383" y="0"/>
                </a:moveTo>
                <a:lnTo>
                  <a:pt x="5076" y="70107"/>
                </a:lnTo>
                <a:lnTo>
                  <a:pt x="0" y="82400"/>
                </a:lnTo>
                <a:lnTo>
                  <a:pt x="1269" y="88945"/>
                </a:lnTo>
                <a:lnTo>
                  <a:pt x="5076" y="94694"/>
                </a:lnTo>
                <a:lnTo>
                  <a:pt x="50873" y="140490"/>
                </a:lnTo>
                <a:lnTo>
                  <a:pt x="43710" y="144592"/>
                </a:lnTo>
                <a:lnTo>
                  <a:pt x="38808" y="152212"/>
                </a:lnTo>
                <a:lnTo>
                  <a:pt x="38808" y="169294"/>
                </a:lnTo>
                <a:lnTo>
                  <a:pt x="43049" y="176558"/>
                </a:lnTo>
                <a:lnTo>
                  <a:pt x="49463" y="180825"/>
                </a:lnTo>
                <a:lnTo>
                  <a:pt x="49793" y="181257"/>
                </a:lnTo>
                <a:lnTo>
                  <a:pt x="50161" y="181676"/>
                </a:lnTo>
                <a:lnTo>
                  <a:pt x="50669" y="182108"/>
                </a:lnTo>
                <a:lnTo>
                  <a:pt x="107464" y="238674"/>
                </a:lnTo>
                <a:lnTo>
                  <a:pt x="107464" y="248161"/>
                </a:lnTo>
                <a:lnTo>
                  <a:pt x="118017" y="248161"/>
                </a:lnTo>
                <a:lnTo>
                  <a:pt x="118017" y="233797"/>
                </a:lnTo>
                <a:lnTo>
                  <a:pt x="115655" y="231828"/>
                </a:lnTo>
                <a:lnTo>
                  <a:pt x="115198" y="231498"/>
                </a:lnTo>
                <a:lnTo>
                  <a:pt x="68335" y="184800"/>
                </a:lnTo>
                <a:lnTo>
                  <a:pt x="115376" y="184800"/>
                </a:lnTo>
                <a:lnTo>
                  <a:pt x="124612" y="182929"/>
                </a:lnTo>
                <a:lnTo>
                  <a:pt x="132167" y="177830"/>
                </a:lnTo>
                <a:lnTo>
                  <a:pt x="134585" y="174247"/>
                </a:lnTo>
                <a:lnTo>
                  <a:pt x="55292" y="174247"/>
                </a:lnTo>
                <a:lnTo>
                  <a:pt x="49374" y="168316"/>
                </a:lnTo>
                <a:lnTo>
                  <a:pt x="49387" y="154739"/>
                </a:lnTo>
                <a:lnTo>
                  <a:pt x="53819" y="149482"/>
                </a:lnTo>
                <a:lnTo>
                  <a:pt x="59724" y="148161"/>
                </a:lnTo>
                <a:lnTo>
                  <a:pt x="62125" y="147894"/>
                </a:lnTo>
                <a:lnTo>
                  <a:pt x="62353" y="147843"/>
                </a:lnTo>
                <a:lnTo>
                  <a:pt x="134591" y="147843"/>
                </a:lnTo>
                <a:lnTo>
                  <a:pt x="132167" y="144254"/>
                </a:lnTo>
                <a:lnTo>
                  <a:pt x="124612" y="139159"/>
                </a:lnTo>
                <a:lnTo>
                  <a:pt x="115376" y="137290"/>
                </a:lnTo>
                <a:lnTo>
                  <a:pt x="62595" y="137290"/>
                </a:lnTo>
                <a:lnTo>
                  <a:pt x="32419" y="107102"/>
                </a:lnTo>
                <a:lnTo>
                  <a:pt x="39887" y="99634"/>
                </a:lnTo>
                <a:lnTo>
                  <a:pt x="24952" y="99634"/>
                </a:lnTo>
                <a:lnTo>
                  <a:pt x="9890" y="84572"/>
                </a:lnTo>
                <a:lnTo>
                  <a:pt x="9890" y="80241"/>
                </a:lnTo>
                <a:lnTo>
                  <a:pt x="78216" y="11903"/>
                </a:lnTo>
                <a:lnTo>
                  <a:pt x="78990" y="11407"/>
                </a:lnTo>
                <a:lnTo>
                  <a:pt x="80171" y="10912"/>
                </a:lnTo>
                <a:lnTo>
                  <a:pt x="80651" y="10912"/>
                </a:lnTo>
                <a:lnTo>
                  <a:pt x="81924" y="10645"/>
                </a:lnTo>
                <a:lnTo>
                  <a:pt x="100234" y="10645"/>
                </a:lnTo>
                <a:lnTo>
                  <a:pt x="94688" y="5095"/>
                </a:lnTo>
                <a:lnTo>
                  <a:pt x="88931" y="1273"/>
                </a:lnTo>
                <a:lnTo>
                  <a:pt x="82383" y="0"/>
                </a:lnTo>
                <a:close/>
              </a:path>
              <a:path w="240029" h="316865">
                <a:moveTo>
                  <a:pt x="235524" y="179987"/>
                </a:moveTo>
                <a:lnTo>
                  <a:pt x="223745" y="179987"/>
                </a:lnTo>
                <a:lnTo>
                  <a:pt x="227098" y="185372"/>
                </a:lnTo>
                <a:lnTo>
                  <a:pt x="228763" y="191170"/>
                </a:lnTo>
                <a:lnTo>
                  <a:pt x="213052" y="226990"/>
                </a:lnTo>
                <a:lnTo>
                  <a:pt x="213052" y="248161"/>
                </a:lnTo>
                <a:lnTo>
                  <a:pt x="223605" y="248161"/>
                </a:lnTo>
                <a:lnTo>
                  <a:pt x="223605" y="232159"/>
                </a:lnTo>
                <a:lnTo>
                  <a:pt x="230347" y="225087"/>
                </a:lnTo>
                <a:lnTo>
                  <a:pt x="235321" y="216863"/>
                </a:lnTo>
                <a:lnTo>
                  <a:pt x="238400" y="207747"/>
                </a:lnTo>
                <a:lnTo>
                  <a:pt x="239455" y="197996"/>
                </a:lnTo>
                <a:lnTo>
                  <a:pt x="238925" y="191170"/>
                </a:lnTo>
                <a:lnTo>
                  <a:pt x="237366" y="184554"/>
                </a:lnTo>
                <a:lnTo>
                  <a:pt x="235524" y="179987"/>
                </a:lnTo>
                <a:close/>
              </a:path>
              <a:path w="240029" h="316865">
                <a:moveTo>
                  <a:pt x="110118" y="184800"/>
                </a:moveTo>
                <a:lnTo>
                  <a:pt x="95183" y="184800"/>
                </a:lnTo>
                <a:lnTo>
                  <a:pt x="148142" y="237759"/>
                </a:lnTo>
                <a:lnTo>
                  <a:pt x="152587" y="239461"/>
                </a:lnTo>
                <a:lnTo>
                  <a:pt x="161502" y="239461"/>
                </a:lnTo>
                <a:lnTo>
                  <a:pt x="165960" y="237759"/>
                </a:lnTo>
                <a:lnTo>
                  <a:pt x="174141" y="229581"/>
                </a:lnTo>
                <a:lnTo>
                  <a:pt x="154873" y="229568"/>
                </a:lnTo>
                <a:lnTo>
                  <a:pt x="110118" y="184800"/>
                </a:lnTo>
                <a:close/>
              </a:path>
              <a:path w="240029" h="316865">
                <a:moveTo>
                  <a:pt x="130921" y="32438"/>
                </a:moveTo>
                <a:lnTo>
                  <a:pt x="107083" y="32438"/>
                </a:lnTo>
                <a:lnTo>
                  <a:pt x="229549" y="154905"/>
                </a:lnTo>
                <a:lnTo>
                  <a:pt x="229549" y="159235"/>
                </a:lnTo>
                <a:lnTo>
                  <a:pt x="159229" y="229568"/>
                </a:lnTo>
                <a:lnTo>
                  <a:pt x="154886" y="229581"/>
                </a:lnTo>
                <a:lnTo>
                  <a:pt x="174153" y="229568"/>
                </a:lnTo>
                <a:lnTo>
                  <a:pt x="223745" y="179987"/>
                </a:lnTo>
                <a:lnTo>
                  <a:pt x="235524" y="179987"/>
                </a:lnTo>
                <a:lnTo>
                  <a:pt x="234826" y="178256"/>
                </a:lnTo>
                <a:lnTo>
                  <a:pt x="231352" y="172380"/>
                </a:lnTo>
                <a:lnTo>
                  <a:pt x="237651" y="166081"/>
                </a:lnTo>
                <a:lnTo>
                  <a:pt x="239455" y="161724"/>
                </a:lnTo>
                <a:lnTo>
                  <a:pt x="239371" y="152212"/>
                </a:lnTo>
                <a:lnTo>
                  <a:pt x="237651" y="148047"/>
                </a:lnTo>
                <a:lnTo>
                  <a:pt x="234362" y="144783"/>
                </a:lnTo>
                <a:lnTo>
                  <a:pt x="231416" y="141824"/>
                </a:lnTo>
                <a:lnTo>
                  <a:pt x="236432" y="137391"/>
                </a:lnTo>
                <a:lnTo>
                  <a:pt x="237860" y="134356"/>
                </a:lnTo>
                <a:lnTo>
                  <a:pt x="223948" y="134356"/>
                </a:lnTo>
                <a:lnTo>
                  <a:pt x="205419" y="115814"/>
                </a:lnTo>
                <a:lnTo>
                  <a:pt x="207883" y="112741"/>
                </a:lnTo>
                <a:lnTo>
                  <a:pt x="211642" y="110886"/>
                </a:lnTo>
                <a:lnTo>
                  <a:pt x="234902" y="110886"/>
                </a:lnTo>
                <a:lnTo>
                  <a:pt x="232931" y="107965"/>
                </a:lnTo>
                <a:lnTo>
                  <a:pt x="197545" y="107965"/>
                </a:lnTo>
                <a:lnTo>
                  <a:pt x="179016" y="89423"/>
                </a:lnTo>
                <a:lnTo>
                  <a:pt x="181479" y="86350"/>
                </a:lnTo>
                <a:lnTo>
                  <a:pt x="185239" y="84470"/>
                </a:lnTo>
                <a:lnTo>
                  <a:pt x="208500" y="84470"/>
                </a:lnTo>
                <a:lnTo>
                  <a:pt x="206538" y="81562"/>
                </a:lnTo>
                <a:lnTo>
                  <a:pt x="171142" y="81562"/>
                </a:lnTo>
                <a:lnTo>
                  <a:pt x="152600" y="63020"/>
                </a:lnTo>
                <a:lnTo>
                  <a:pt x="155089" y="59947"/>
                </a:lnTo>
                <a:lnTo>
                  <a:pt x="158848" y="58067"/>
                </a:lnTo>
                <a:lnTo>
                  <a:pt x="182099" y="58067"/>
                </a:lnTo>
                <a:lnTo>
                  <a:pt x="180137" y="55159"/>
                </a:lnTo>
                <a:lnTo>
                  <a:pt x="144751" y="55159"/>
                </a:lnTo>
                <a:lnTo>
                  <a:pt x="126209" y="36629"/>
                </a:lnTo>
                <a:lnTo>
                  <a:pt x="128685" y="33556"/>
                </a:lnTo>
                <a:lnTo>
                  <a:pt x="130921" y="32438"/>
                </a:lnTo>
                <a:close/>
              </a:path>
              <a:path w="240029" h="316865">
                <a:moveTo>
                  <a:pt x="134591" y="147843"/>
                </a:moveTo>
                <a:lnTo>
                  <a:pt x="122653" y="147843"/>
                </a:lnTo>
                <a:lnTo>
                  <a:pt x="128571" y="153762"/>
                </a:lnTo>
                <a:lnTo>
                  <a:pt x="128571" y="168316"/>
                </a:lnTo>
                <a:lnTo>
                  <a:pt x="122653" y="174247"/>
                </a:lnTo>
                <a:lnTo>
                  <a:pt x="134585" y="174247"/>
                </a:lnTo>
                <a:lnTo>
                  <a:pt x="137266" y="170275"/>
                </a:lnTo>
                <a:lnTo>
                  <a:pt x="139138" y="161039"/>
                </a:lnTo>
                <a:lnTo>
                  <a:pt x="137266" y="151804"/>
                </a:lnTo>
                <a:lnTo>
                  <a:pt x="134591" y="147843"/>
                </a:lnTo>
                <a:close/>
              </a:path>
              <a:path w="240029" h="316865">
                <a:moveTo>
                  <a:pt x="234902" y="110886"/>
                </a:moveTo>
                <a:lnTo>
                  <a:pt x="222970" y="110886"/>
                </a:lnTo>
                <a:lnTo>
                  <a:pt x="228888" y="116792"/>
                </a:lnTo>
                <a:lnTo>
                  <a:pt x="228888" y="128133"/>
                </a:lnTo>
                <a:lnTo>
                  <a:pt x="227022" y="131892"/>
                </a:lnTo>
                <a:lnTo>
                  <a:pt x="223948" y="134356"/>
                </a:lnTo>
                <a:lnTo>
                  <a:pt x="237860" y="134356"/>
                </a:lnTo>
                <a:lnTo>
                  <a:pt x="239442" y="130990"/>
                </a:lnTo>
                <a:lnTo>
                  <a:pt x="239442" y="124082"/>
                </a:lnTo>
                <a:lnTo>
                  <a:pt x="237572" y="114842"/>
                </a:lnTo>
                <a:lnTo>
                  <a:pt x="234902" y="110886"/>
                </a:lnTo>
                <a:close/>
              </a:path>
              <a:path w="240029" h="316865">
                <a:moveTo>
                  <a:pt x="208500" y="84470"/>
                </a:moveTo>
                <a:lnTo>
                  <a:pt x="196567" y="84470"/>
                </a:lnTo>
                <a:lnTo>
                  <a:pt x="202498" y="90401"/>
                </a:lnTo>
                <a:lnTo>
                  <a:pt x="202498" y="101742"/>
                </a:lnTo>
                <a:lnTo>
                  <a:pt x="200631" y="105489"/>
                </a:lnTo>
                <a:lnTo>
                  <a:pt x="197545" y="107965"/>
                </a:lnTo>
                <a:lnTo>
                  <a:pt x="232931" y="107965"/>
                </a:lnTo>
                <a:lnTo>
                  <a:pt x="232476" y="107292"/>
                </a:lnTo>
                <a:lnTo>
                  <a:pt x="224922" y="102200"/>
                </a:lnTo>
                <a:lnTo>
                  <a:pt x="216686" y="100536"/>
                </a:lnTo>
                <a:lnTo>
                  <a:pt x="212848" y="100536"/>
                </a:lnTo>
                <a:lnTo>
                  <a:pt x="212946" y="99634"/>
                </a:lnTo>
                <a:lnTo>
                  <a:pt x="213052" y="97691"/>
                </a:lnTo>
                <a:lnTo>
                  <a:pt x="211180" y="88442"/>
                </a:lnTo>
                <a:lnTo>
                  <a:pt x="208500" y="84470"/>
                </a:lnTo>
                <a:close/>
              </a:path>
              <a:path w="240029" h="316865">
                <a:moveTo>
                  <a:pt x="215680" y="100333"/>
                </a:moveTo>
                <a:lnTo>
                  <a:pt x="214728" y="100333"/>
                </a:lnTo>
                <a:lnTo>
                  <a:pt x="213775" y="100409"/>
                </a:lnTo>
                <a:lnTo>
                  <a:pt x="212848" y="100536"/>
                </a:lnTo>
                <a:lnTo>
                  <a:pt x="216686" y="100536"/>
                </a:lnTo>
                <a:lnTo>
                  <a:pt x="215680" y="100333"/>
                </a:lnTo>
                <a:close/>
              </a:path>
              <a:path w="240029" h="316865">
                <a:moveTo>
                  <a:pt x="100501" y="10912"/>
                </a:moveTo>
                <a:lnTo>
                  <a:pt x="84591" y="10912"/>
                </a:lnTo>
                <a:lnTo>
                  <a:pt x="85785" y="11407"/>
                </a:lnTo>
                <a:lnTo>
                  <a:pt x="86547" y="11903"/>
                </a:lnTo>
                <a:lnTo>
                  <a:pt x="99628" y="24971"/>
                </a:lnTo>
                <a:lnTo>
                  <a:pt x="24952" y="99634"/>
                </a:lnTo>
                <a:lnTo>
                  <a:pt x="39887" y="99634"/>
                </a:lnTo>
                <a:lnTo>
                  <a:pt x="107083" y="32438"/>
                </a:lnTo>
                <a:lnTo>
                  <a:pt x="130921" y="32438"/>
                </a:lnTo>
                <a:lnTo>
                  <a:pt x="132445" y="31676"/>
                </a:lnTo>
                <a:lnTo>
                  <a:pt x="155700" y="31676"/>
                </a:lnTo>
                <a:lnTo>
                  <a:pt x="153996" y="29149"/>
                </a:lnTo>
                <a:lnTo>
                  <a:pt x="118729" y="29149"/>
                </a:lnTo>
                <a:lnTo>
                  <a:pt x="100501" y="10912"/>
                </a:lnTo>
                <a:close/>
              </a:path>
              <a:path w="240029" h="316865">
                <a:moveTo>
                  <a:pt x="182099" y="58067"/>
                </a:moveTo>
                <a:lnTo>
                  <a:pt x="158848" y="58067"/>
                </a:lnTo>
                <a:lnTo>
                  <a:pt x="170164" y="58080"/>
                </a:lnTo>
                <a:lnTo>
                  <a:pt x="176095" y="63998"/>
                </a:lnTo>
                <a:lnTo>
                  <a:pt x="176095" y="75339"/>
                </a:lnTo>
                <a:lnTo>
                  <a:pt x="174228" y="79098"/>
                </a:lnTo>
                <a:lnTo>
                  <a:pt x="171142" y="81562"/>
                </a:lnTo>
                <a:lnTo>
                  <a:pt x="206538" y="81562"/>
                </a:lnTo>
                <a:lnTo>
                  <a:pt x="206081" y="80884"/>
                </a:lnTo>
                <a:lnTo>
                  <a:pt x="198526" y="75787"/>
                </a:lnTo>
                <a:lnTo>
                  <a:pt x="190356" y="74133"/>
                </a:lnTo>
                <a:lnTo>
                  <a:pt x="186432" y="74133"/>
                </a:lnTo>
                <a:lnTo>
                  <a:pt x="186648" y="72253"/>
                </a:lnTo>
                <a:lnTo>
                  <a:pt x="186648" y="71275"/>
                </a:lnTo>
                <a:lnTo>
                  <a:pt x="184779" y="62038"/>
                </a:lnTo>
                <a:lnTo>
                  <a:pt x="182099" y="58067"/>
                </a:lnTo>
                <a:close/>
              </a:path>
              <a:path w="240029" h="316865">
                <a:moveTo>
                  <a:pt x="189290" y="73917"/>
                </a:moveTo>
                <a:lnTo>
                  <a:pt x="188325" y="73917"/>
                </a:lnTo>
                <a:lnTo>
                  <a:pt x="186432" y="74133"/>
                </a:lnTo>
                <a:lnTo>
                  <a:pt x="190356" y="74133"/>
                </a:lnTo>
                <a:lnTo>
                  <a:pt x="189290" y="73917"/>
                </a:lnTo>
                <a:close/>
              </a:path>
              <a:path w="240029" h="316865">
                <a:moveTo>
                  <a:pt x="155700" y="31676"/>
                </a:moveTo>
                <a:lnTo>
                  <a:pt x="143773" y="31676"/>
                </a:lnTo>
                <a:lnTo>
                  <a:pt x="149691" y="37595"/>
                </a:lnTo>
                <a:lnTo>
                  <a:pt x="149691" y="48936"/>
                </a:lnTo>
                <a:lnTo>
                  <a:pt x="147824" y="52695"/>
                </a:lnTo>
                <a:lnTo>
                  <a:pt x="144751" y="55159"/>
                </a:lnTo>
                <a:lnTo>
                  <a:pt x="180137" y="55159"/>
                </a:lnTo>
                <a:lnTo>
                  <a:pt x="179682" y="54484"/>
                </a:lnTo>
                <a:lnTo>
                  <a:pt x="172129" y="49385"/>
                </a:lnTo>
                <a:lnTo>
                  <a:pt x="163953" y="47729"/>
                </a:lnTo>
                <a:lnTo>
                  <a:pt x="160029" y="47729"/>
                </a:lnTo>
                <a:lnTo>
                  <a:pt x="160156" y="46789"/>
                </a:lnTo>
                <a:lnTo>
                  <a:pt x="160245" y="44884"/>
                </a:lnTo>
                <a:lnTo>
                  <a:pt x="158375" y="35642"/>
                </a:lnTo>
                <a:lnTo>
                  <a:pt x="155700" y="31676"/>
                </a:lnTo>
                <a:close/>
              </a:path>
              <a:path w="240029" h="316865">
                <a:moveTo>
                  <a:pt x="162887" y="47513"/>
                </a:moveTo>
                <a:lnTo>
                  <a:pt x="161934" y="47513"/>
                </a:lnTo>
                <a:lnTo>
                  <a:pt x="160029" y="47729"/>
                </a:lnTo>
                <a:lnTo>
                  <a:pt x="163953" y="47729"/>
                </a:lnTo>
                <a:lnTo>
                  <a:pt x="162887" y="47513"/>
                </a:lnTo>
                <a:close/>
              </a:path>
              <a:path w="240029" h="316865">
                <a:moveTo>
                  <a:pt x="136496" y="21123"/>
                </a:moveTo>
                <a:lnTo>
                  <a:pt x="129587" y="21123"/>
                </a:lnTo>
                <a:lnTo>
                  <a:pt x="123174" y="24145"/>
                </a:lnTo>
                <a:lnTo>
                  <a:pt x="118729" y="29149"/>
                </a:lnTo>
                <a:lnTo>
                  <a:pt x="153996" y="29149"/>
                </a:lnTo>
                <a:lnTo>
                  <a:pt x="153281" y="28089"/>
                </a:lnTo>
                <a:lnTo>
                  <a:pt x="145731" y="22992"/>
                </a:lnTo>
                <a:lnTo>
                  <a:pt x="136496" y="21123"/>
                </a:lnTo>
                <a:close/>
              </a:path>
              <a:path w="240029" h="316865">
                <a:moveTo>
                  <a:pt x="80651" y="10912"/>
                </a:moveTo>
                <a:lnTo>
                  <a:pt x="80171" y="10912"/>
                </a:lnTo>
                <a:lnTo>
                  <a:pt x="80591" y="10925"/>
                </a:lnTo>
                <a:close/>
              </a:path>
              <a:path w="240029" h="316865">
                <a:moveTo>
                  <a:pt x="100234" y="10645"/>
                </a:moveTo>
                <a:lnTo>
                  <a:pt x="82838" y="10645"/>
                </a:lnTo>
                <a:lnTo>
                  <a:pt x="84185" y="10925"/>
                </a:lnTo>
                <a:lnTo>
                  <a:pt x="84591" y="10912"/>
                </a:lnTo>
                <a:lnTo>
                  <a:pt x="100501" y="10912"/>
                </a:lnTo>
                <a:lnTo>
                  <a:pt x="100234" y="10645"/>
                </a:lnTo>
                <a:close/>
              </a:path>
            </a:pathLst>
          </a:custGeom>
          <a:solidFill>
            <a:srgbClr val="363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61"/>
          <p:cNvSpPr/>
          <p:nvPr/>
        </p:nvSpPr>
        <p:spPr>
          <a:xfrm>
            <a:off x="1256369" y="3816596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62"/>
          <p:cNvSpPr txBox="1"/>
          <p:nvPr/>
        </p:nvSpPr>
        <p:spPr>
          <a:xfrm>
            <a:off x="1136873" y="3815578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sz="900" spc="25" dirty="0">
                <a:solidFill>
                  <a:srgbClr val="F3764B"/>
                </a:solidFill>
                <a:latin typeface="Trebuchet MS"/>
                <a:cs typeface="Trebuchet MS"/>
              </a:rPr>
              <a:t>4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03" name="object 63"/>
          <p:cNvSpPr txBox="1"/>
          <p:nvPr/>
        </p:nvSpPr>
        <p:spPr>
          <a:xfrm>
            <a:off x="1925191" y="990849"/>
            <a:ext cx="10102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20" dirty="0">
                <a:solidFill>
                  <a:srgbClr val="36393B"/>
                </a:solidFill>
                <a:latin typeface="Arial"/>
                <a:cs typeface="Arial"/>
              </a:rPr>
              <a:t>8-800-550-69-79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64"/>
          <p:cNvSpPr txBox="1"/>
          <p:nvPr/>
        </p:nvSpPr>
        <p:spPr>
          <a:xfrm>
            <a:off x="1518035" y="4182436"/>
            <a:ext cx="1698625" cy="28373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spc="-15" dirty="0">
                <a:solidFill>
                  <a:srgbClr val="F3764B"/>
                </a:solidFill>
                <a:latin typeface="Arial"/>
                <a:cs typeface="Arial"/>
              </a:rPr>
              <a:t>По </a:t>
            </a:r>
            <a:r>
              <a:rPr sz="900" b="1" spc="-20" dirty="0">
                <a:solidFill>
                  <a:srgbClr val="F3764B"/>
                </a:solidFill>
                <a:latin typeface="Arial"/>
                <a:cs typeface="Arial"/>
              </a:rPr>
              <a:t>этому номеру </a:t>
            </a:r>
            <a:r>
              <a:rPr sz="900" b="1" spc="-50" dirty="0">
                <a:solidFill>
                  <a:srgbClr val="F3764B"/>
                </a:solidFill>
                <a:latin typeface="Arial"/>
                <a:cs typeface="Arial"/>
              </a:rPr>
              <a:t>Вы </a:t>
            </a:r>
            <a:r>
              <a:rPr sz="900" b="1" spc="-25" dirty="0">
                <a:solidFill>
                  <a:srgbClr val="F3764B"/>
                </a:solidFill>
                <a:latin typeface="Arial"/>
                <a:cs typeface="Arial"/>
              </a:rPr>
              <a:t>можете  </a:t>
            </a:r>
            <a:r>
              <a:rPr sz="900" b="1" spc="-15" dirty="0">
                <a:solidFill>
                  <a:srgbClr val="F3764B"/>
                </a:solidFill>
                <a:latin typeface="Arial"/>
                <a:cs typeface="Arial"/>
              </a:rPr>
              <a:t>обратиться </a:t>
            </a:r>
            <a:r>
              <a:rPr sz="900" b="1" spc="-25" dirty="0">
                <a:solidFill>
                  <a:srgbClr val="F3764B"/>
                </a:solidFill>
                <a:latin typeface="Arial"/>
                <a:cs typeface="Arial"/>
              </a:rPr>
              <a:t>по всем</a:t>
            </a:r>
            <a:r>
              <a:rPr sz="900" b="1" spc="-35" dirty="0">
                <a:solidFill>
                  <a:srgbClr val="F3764B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3764B"/>
                </a:solidFill>
                <a:latin typeface="Arial"/>
                <a:cs typeface="Arial"/>
              </a:rPr>
              <a:t>вопросам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5" name="object 66"/>
          <p:cNvSpPr/>
          <p:nvPr/>
        </p:nvSpPr>
        <p:spPr>
          <a:xfrm>
            <a:off x="1758482" y="1027654"/>
            <a:ext cx="124423" cy="1240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74"/>
          <p:cNvSpPr/>
          <p:nvPr/>
        </p:nvSpPr>
        <p:spPr>
          <a:xfrm>
            <a:off x="1258580" y="4238747"/>
            <a:ext cx="161074" cy="1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61">
            <a:extLst>
              <a:ext uri="{FF2B5EF4-FFF2-40B4-BE49-F238E27FC236}">
                <a16:creationId xmlns:a16="http://schemas.microsoft.com/office/drawing/2014/main" id="{54BC1F3E-011E-024B-B5D4-F72DBFBEB3EB}"/>
              </a:ext>
            </a:extLst>
          </p:cNvPr>
          <p:cNvSpPr/>
          <p:nvPr/>
        </p:nvSpPr>
        <p:spPr>
          <a:xfrm>
            <a:off x="1256369" y="3186676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62">
            <a:extLst>
              <a:ext uri="{FF2B5EF4-FFF2-40B4-BE49-F238E27FC236}">
                <a16:creationId xmlns:a16="http://schemas.microsoft.com/office/drawing/2014/main" id="{E89F0653-0885-A747-8822-8014DB17E923}"/>
              </a:ext>
            </a:extLst>
          </p:cNvPr>
          <p:cNvSpPr txBox="1"/>
          <p:nvPr/>
        </p:nvSpPr>
        <p:spPr>
          <a:xfrm>
            <a:off x="1136873" y="3185658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3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0BBF6159-A75C-0349-A30D-17C5B907EB46}"/>
              </a:ext>
            </a:extLst>
          </p:cNvPr>
          <p:cNvSpPr/>
          <p:nvPr/>
        </p:nvSpPr>
        <p:spPr>
          <a:xfrm>
            <a:off x="1256369" y="2564884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62">
            <a:extLst>
              <a:ext uri="{FF2B5EF4-FFF2-40B4-BE49-F238E27FC236}">
                <a16:creationId xmlns:a16="http://schemas.microsoft.com/office/drawing/2014/main" id="{B8BCFEB5-94AD-004A-BAA9-E560C374110D}"/>
              </a:ext>
            </a:extLst>
          </p:cNvPr>
          <p:cNvSpPr txBox="1"/>
          <p:nvPr/>
        </p:nvSpPr>
        <p:spPr>
          <a:xfrm>
            <a:off x="1136873" y="2563866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2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11" name="object 61">
            <a:extLst>
              <a:ext uri="{FF2B5EF4-FFF2-40B4-BE49-F238E27FC236}">
                <a16:creationId xmlns:a16="http://schemas.microsoft.com/office/drawing/2014/main" id="{FC1E454C-B6E9-7E4A-9C8E-3E3E94D4D1A2}"/>
              </a:ext>
            </a:extLst>
          </p:cNvPr>
          <p:cNvSpPr/>
          <p:nvPr/>
        </p:nvSpPr>
        <p:spPr>
          <a:xfrm>
            <a:off x="1256369" y="2093460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62">
            <a:extLst>
              <a:ext uri="{FF2B5EF4-FFF2-40B4-BE49-F238E27FC236}">
                <a16:creationId xmlns:a16="http://schemas.microsoft.com/office/drawing/2014/main" id="{F7C0CEF3-0A8D-3043-A335-79171CA71456}"/>
              </a:ext>
            </a:extLst>
          </p:cNvPr>
          <p:cNvSpPr txBox="1"/>
          <p:nvPr/>
        </p:nvSpPr>
        <p:spPr>
          <a:xfrm>
            <a:off x="1136873" y="2092442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1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13" name="object 61">
            <a:extLst>
              <a:ext uri="{FF2B5EF4-FFF2-40B4-BE49-F238E27FC236}">
                <a16:creationId xmlns:a16="http://schemas.microsoft.com/office/drawing/2014/main" id="{7667CEE5-C5A0-3E45-B4D6-D841E3D1E8E3}"/>
              </a:ext>
            </a:extLst>
          </p:cNvPr>
          <p:cNvSpPr/>
          <p:nvPr/>
        </p:nvSpPr>
        <p:spPr>
          <a:xfrm>
            <a:off x="3487090" y="3333705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62">
            <a:extLst>
              <a:ext uri="{FF2B5EF4-FFF2-40B4-BE49-F238E27FC236}">
                <a16:creationId xmlns:a16="http://schemas.microsoft.com/office/drawing/2014/main" id="{27354F10-890C-194D-8B7D-8BEE19B201F3}"/>
              </a:ext>
            </a:extLst>
          </p:cNvPr>
          <p:cNvSpPr txBox="1"/>
          <p:nvPr/>
        </p:nvSpPr>
        <p:spPr>
          <a:xfrm>
            <a:off x="3367594" y="3332687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sz="900" spc="25" dirty="0">
                <a:solidFill>
                  <a:srgbClr val="F3764B"/>
                </a:solidFill>
                <a:latin typeface="Trebuchet MS"/>
                <a:cs typeface="Trebuchet MS"/>
              </a:rPr>
              <a:t>4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15" name="object 61">
            <a:extLst>
              <a:ext uri="{FF2B5EF4-FFF2-40B4-BE49-F238E27FC236}">
                <a16:creationId xmlns:a16="http://schemas.microsoft.com/office/drawing/2014/main" id="{DA2D534F-04DF-B54D-B250-ED2E3106DA69}"/>
              </a:ext>
            </a:extLst>
          </p:cNvPr>
          <p:cNvSpPr/>
          <p:nvPr/>
        </p:nvSpPr>
        <p:spPr>
          <a:xfrm>
            <a:off x="3487090" y="2703785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62">
            <a:extLst>
              <a:ext uri="{FF2B5EF4-FFF2-40B4-BE49-F238E27FC236}">
                <a16:creationId xmlns:a16="http://schemas.microsoft.com/office/drawing/2014/main" id="{5D4DB93C-5639-A14F-B8FA-006954815B98}"/>
              </a:ext>
            </a:extLst>
          </p:cNvPr>
          <p:cNvSpPr txBox="1"/>
          <p:nvPr/>
        </p:nvSpPr>
        <p:spPr>
          <a:xfrm>
            <a:off x="3367594" y="2702767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3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17" name="object 61">
            <a:extLst>
              <a:ext uri="{FF2B5EF4-FFF2-40B4-BE49-F238E27FC236}">
                <a16:creationId xmlns:a16="http://schemas.microsoft.com/office/drawing/2014/main" id="{4C024EAB-9414-4543-B1B6-03C017D13D5C}"/>
              </a:ext>
            </a:extLst>
          </p:cNvPr>
          <p:cNvSpPr/>
          <p:nvPr/>
        </p:nvSpPr>
        <p:spPr>
          <a:xfrm>
            <a:off x="3487090" y="2252732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62">
            <a:extLst>
              <a:ext uri="{FF2B5EF4-FFF2-40B4-BE49-F238E27FC236}">
                <a16:creationId xmlns:a16="http://schemas.microsoft.com/office/drawing/2014/main" id="{F58D3999-3DDA-D443-9936-4BB524D01DF7}"/>
              </a:ext>
            </a:extLst>
          </p:cNvPr>
          <p:cNvSpPr txBox="1"/>
          <p:nvPr/>
        </p:nvSpPr>
        <p:spPr>
          <a:xfrm>
            <a:off x="3367594" y="2251714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2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19" name="object 61">
            <a:extLst>
              <a:ext uri="{FF2B5EF4-FFF2-40B4-BE49-F238E27FC236}">
                <a16:creationId xmlns:a16="http://schemas.microsoft.com/office/drawing/2014/main" id="{C42B604F-E29F-CF42-BBCB-8E5297C5B295}"/>
              </a:ext>
            </a:extLst>
          </p:cNvPr>
          <p:cNvSpPr/>
          <p:nvPr/>
        </p:nvSpPr>
        <p:spPr>
          <a:xfrm>
            <a:off x="3487090" y="1781308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62">
            <a:extLst>
              <a:ext uri="{FF2B5EF4-FFF2-40B4-BE49-F238E27FC236}">
                <a16:creationId xmlns:a16="http://schemas.microsoft.com/office/drawing/2014/main" id="{ABAF49D8-C905-674E-B547-4F0786568D8F}"/>
              </a:ext>
            </a:extLst>
          </p:cNvPr>
          <p:cNvSpPr txBox="1"/>
          <p:nvPr/>
        </p:nvSpPr>
        <p:spPr>
          <a:xfrm>
            <a:off x="3367594" y="1780290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1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21" name="object 61">
            <a:extLst>
              <a:ext uri="{FF2B5EF4-FFF2-40B4-BE49-F238E27FC236}">
                <a16:creationId xmlns:a16="http://schemas.microsoft.com/office/drawing/2014/main" id="{9291F471-7F5F-5E48-B8B5-4B259188DE2F}"/>
              </a:ext>
            </a:extLst>
          </p:cNvPr>
          <p:cNvSpPr/>
          <p:nvPr/>
        </p:nvSpPr>
        <p:spPr>
          <a:xfrm>
            <a:off x="3487090" y="3975150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62">
            <a:extLst>
              <a:ext uri="{FF2B5EF4-FFF2-40B4-BE49-F238E27FC236}">
                <a16:creationId xmlns:a16="http://schemas.microsoft.com/office/drawing/2014/main" id="{9924505D-0363-BA44-99FD-859A216DD869}"/>
              </a:ext>
            </a:extLst>
          </p:cNvPr>
          <p:cNvSpPr txBox="1"/>
          <p:nvPr/>
        </p:nvSpPr>
        <p:spPr>
          <a:xfrm>
            <a:off x="3367594" y="3974132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5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23" name="object 61">
            <a:extLst>
              <a:ext uri="{FF2B5EF4-FFF2-40B4-BE49-F238E27FC236}">
                <a16:creationId xmlns:a16="http://schemas.microsoft.com/office/drawing/2014/main" id="{50CBC30E-DE35-AE44-8E91-C81A9C3AAA39}"/>
              </a:ext>
            </a:extLst>
          </p:cNvPr>
          <p:cNvSpPr/>
          <p:nvPr/>
        </p:nvSpPr>
        <p:spPr>
          <a:xfrm>
            <a:off x="5923307" y="3511793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62">
            <a:extLst>
              <a:ext uri="{FF2B5EF4-FFF2-40B4-BE49-F238E27FC236}">
                <a16:creationId xmlns:a16="http://schemas.microsoft.com/office/drawing/2014/main" id="{1EAC19E7-563B-3046-A472-3A33556FB496}"/>
              </a:ext>
            </a:extLst>
          </p:cNvPr>
          <p:cNvSpPr txBox="1"/>
          <p:nvPr/>
        </p:nvSpPr>
        <p:spPr>
          <a:xfrm>
            <a:off x="5803811" y="3510775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sz="900" spc="25" dirty="0">
                <a:solidFill>
                  <a:srgbClr val="F3764B"/>
                </a:solidFill>
                <a:latin typeface="Trebuchet MS"/>
                <a:cs typeface="Trebuchet MS"/>
              </a:rPr>
              <a:t>4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25" name="object 61">
            <a:extLst>
              <a:ext uri="{FF2B5EF4-FFF2-40B4-BE49-F238E27FC236}">
                <a16:creationId xmlns:a16="http://schemas.microsoft.com/office/drawing/2014/main" id="{32C39ED6-D89D-FA4E-811C-3AC55C5F5C55}"/>
              </a:ext>
            </a:extLst>
          </p:cNvPr>
          <p:cNvSpPr/>
          <p:nvPr/>
        </p:nvSpPr>
        <p:spPr>
          <a:xfrm>
            <a:off x="5923307" y="2886057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62">
            <a:extLst>
              <a:ext uri="{FF2B5EF4-FFF2-40B4-BE49-F238E27FC236}">
                <a16:creationId xmlns:a16="http://schemas.microsoft.com/office/drawing/2014/main" id="{0CFE3D81-9949-9E4D-AE3B-843D5B5E69AC}"/>
              </a:ext>
            </a:extLst>
          </p:cNvPr>
          <p:cNvSpPr txBox="1"/>
          <p:nvPr/>
        </p:nvSpPr>
        <p:spPr>
          <a:xfrm>
            <a:off x="5803811" y="2885039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3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27" name="object 61">
            <a:extLst>
              <a:ext uri="{FF2B5EF4-FFF2-40B4-BE49-F238E27FC236}">
                <a16:creationId xmlns:a16="http://schemas.microsoft.com/office/drawing/2014/main" id="{53046F08-E726-F749-B9C6-105938B7F3E6}"/>
              </a:ext>
            </a:extLst>
          </p:cNvPr>
          <p:cNvSpPr/>
          <p:nvPr/>
        </p:nvSpPr>
        <p:spPr>
          <a:xfrm>
            <a:off x="5923307" y="2435004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62">
            <a:extLst>
              <a:ext uri="{FF2B5EF4-FFF2-40B4-BE49-F238E27FC236}">
                <a16:creationId xmlns:a16="http://schemas.microsoft.com/office/drawing/2014/main" id="{726ACC2C-B8C2-CD4C-B20F-BFD42D327904}"/>
              </a:ext>
            </a:extLst>
          </p:cNvPr>
          <p:cNvSpPr txBox="1"/>
          <p:nvPr/>
        </p:nvSpPr>
        <p:spPr>
          <a:xfrm>
            <a:off x="5803811" y="2433986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2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29" name="object 61">
            <a:extLst>
              <a:ext uri="{FF2B5EF4-FFF2-40B4-BE49-F238E27FC236}">
                <a16:creationId xmlns:a16="http://schemas.microsoft.com/office/drawing/2014/main" id="{307931E9-D4F0-6844-AF2F-560DB6F78CAF}"/>
              </a:ext>
            </a:extLst>
          </p:cNvPr>
          <p:cNvSpPr/>
          <p:nvPr/>
        </p:nvSpPr>
        <p:spPr>
          <a:xfrm>
            <a:off x="5923307" y="1765699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62">
            <a:extLst>
              <a:ext uri="{FF2B5EF4-FFF2-40B4-BE49-F238E27FC236}">
                <a16:creationId xmlns:a16="http://schemas.microsoft.com/office/drawing/2014/main" id="{F462A06A-5412-0B40-A826-DE2DB9773581}"/>
              </a:ext>
            </a:extLst>
          </p:cNvPr>
          <p:cNvSpPr txBox="1"/>
          <p:nvPr/>
        </p:nvSpPr>
        <p:spPr>
          <a:xfrm>
            <a:off x="5803811" y="1764681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1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31" name="object 61">
            <a:extLst>
              <a:ext uri="{FF2B5EF4-FFF2-40B4-BE49-F238E27FC236}">
                <a16:creationId xmlns:a16="http://schemas.microsoft.com/office/drawing/2014/main" id="{A5B8DC45-546A-7E4A-A90C-CEB99B1F4E51}"/>
              </a:ext>
            </a:extLst>
          </p:cNvPr>
          <p:cNvSpPr/>
          <p:nvPr/>
        </p:nvSpPr>
        <p:spPr>
          <a:xfrm>
            <a:off x="5923307" y="4372313"/>
            <a:ext cx="178193" cy="178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62">
            <a:extLst>
              <a:ext uri="{FF2B5EF4-FFF2-40B4-BE49-F238E27FC236}">
                <a16:creationId xmlns:a16="http://schemas.microsoft.com/office/drawing/2014/main" id="{0D537B09-F8C5-CD46-A265-FB65C41B511F}"/>
              </a:ext>
            </a:extLst>
          </p:cNvPr>
          <p:cNvSpPr txBox="1"/>
          <p:nvPr/>
        </p:nvSpPr>
        <p:spPr>
          <a:xfrm>
            <a:off x="5803811" y="4371295"/>
            <a:ext cx="40082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900" spc="25" dirty="0">
                <a:solidFill>
                  <a:srgbClr val="F3764B"/>
                </a:solidFill>
                <a:latin typeface="Trebuchet MS"/>
                <a:cs typeface="Trebuchet MS"/>
              </a:rPr>
              <a:t>5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34" name="Круг: прозрачная заливка 23">
            <a:extLst>
              <a:ext uri="{FF2B5EF4-FFF2-40B4-BE49-F238E27FC236}">
                <a16:creationId xmlns:a16="http://schemas.microsoft.com/office/drawing/2014/main" id="{35514499-87C5-4C3C-99A0-6A086051F150}"/>
              </a:ext>
            </a:extLst>
          </p:cNvPr>
          <p:cNvSpPr/>
          <p:nvPr/>
        </p:nvSpPr>
        <p:spPr>
          <a:xfrm>
            <a:off x="935477" y="731255"/>
            <a:ext cx="760660" cy="703072"/>
          </a:xfrm>
          <a:prstGeom prst="donut">
            <a:avLst>
              <a:gd name="adj" fmla="val 142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5" name="Круг: прозрачная заливка 23">
            <a:extLst>
              <a:ext uri="{FF2B5EF4-FFF2-40B4-BE49-F238E27FC236}">
                <a16:creationId xmlns:a16="http://schemas.microsoft.com/office/drawing/2014/main" id="{76559081-998A-44C0-8862-EBB058DD41C5}"/>
              </a:ext>
            </a:extLst>
          </p:cNvPr>
          <p:cNvSpPr/>
          <p:nvPr/>
        </p:nvSpPr>
        <p:spPr>
          <a:xfrm>
            <a:off x="5641264" y="674208"/>
            <a:ext cx="767915" cy="704480"/>
          </a:xfrm>
          <a:prstGeom prst="donut">
            <a:avLst>
              <a:gd name="adj" fmla="val 142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6" name="Круг: прозрачная заливка 23">
            <a:extLst>
              <a:ext uri="{FF2B5EF4-FFF2-40B4-BE49-F238E27FC236}">
                <a16:creationId xmlns:a16="http://schemas.microsoft.com/office/drawing/2014/main" id="{DB775879-DCE6-436E-BE03-8CC28470D7F5}"/>
              </a:ext>
            </a:extLst>
          </p:cNvPr>
          <p:cNvSpPr/>
          <p:nvPr/>
        </p:nvSpPr>
        <p:spPr>
          <a:xfrm>
            <a:off x="3202947" y="712860"/>
            <a:ext cx="777865" cy="673696"/>
          </a:xfrm>
          <a:prstGeom prst="donut">
            <a:avLst>
              <a:gd name="adj" fmla="val 142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4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49C60E4-5FD0-40B2-9FA3-48B9B2AE2C17}"/>
              </a:ext>
            </a:extLst>
          </p:cNvPr>
          <p:cNvSpPr/>
          <p:nvPr/>
        </p:nvSpPr>
        <p:spPr>
          <a:xfrm>
            <a:off x="5669279" y="1"/>
            <a:ext cx="3474721" cy="4701540"/>
          </a:xfrm>
          <a:prstGeom prst="rect">
            <a:avLst/>
          </a:prstGeom>
          <a:solidFill>
            <a:srgbClr val="F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Мобильное приложение «ВСК страхование»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49427" y="1639496"/>
            <a:ext cx="3758819" cy="5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>
              <a:spcAft>
                <a:spcPts val="3000"/>
              </a:spcAft>
            </a:pPr>
            <a:r>
              <a:rPr lang="ru-RU" sz="1200" b="0" dirty="0">
                <a:solidFill>
                  <a:schemeClr val="tx1"/>
                </a:solidFill>
              </a:rPr>
              <a:t>Скачайте мобильное приложение </a:t>
            </a:r>
            <a:br>
              <a:rPr lang="ru-RU" sz="1200" b="0" dirty="0">
                <a:solidFill>
                  <a:schemeClr val="tx1"/>
                </a:solidFill>
              </a:rPr>
            </a:br>
            <a:r>
              <a:rPr lang="ru-RU" sz="1200" b="0" dirty="0">
                <a:solidFill>
                  <a:schemeClr val="tx1"/>
                </a:solidFill>
              </a:rPr>
              <a:t>«ВСК страхование» </a:t>
            </a:r>
            <a:br>
              <a:rPr lang="ru-RU" sz="1200" b="0" dirty="0">
                <a:solidFill>
                  <a:schemeClr val="tx1"/>
                </a:solidFill>
              </a:rPr>
            </a:br>
            <a:r>
              <a:rPr lang="ru-RU" sz="1200" b="0" dirty="0">
                <a:solidFill>
                  <a:schemeClr val="tx1"/>
                </a:solidFill>
              </a:rPr>
              <a:t>в </a:t>
            </a:r>
            <a:r>
              <a:rPr lang="en-US" sz="1200" b="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AppStore</a:t>
            </a:r>
            <a:r>
              <a:rPr lang="ru-RU" sz="1200" b="0" dirty="0">
                <a:solidFill>
                  <a:schemeClr val="tx1"/>
                </a:solidFill>
              </a:rPr>
              <a:t> или </a:t>
            </a:r>
            <a:r>
              <a:rPr lang="en-US" sz="1200" b="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Google play</a:t>
            </a:r>
            <a:r>
              <a:rPr lang="ru-RU" sz="1200" b="0" u="sng" dirty="0">
                <a:solidFill>
                  <a:schemeClr val="tx1"/>
                </a:solidFill>
              </a:rPr>
              <a:t>.</a:t>
            </a:r>
            <a:endParaRPr lang="en-US" sz="1200" b="0" u="sng" dirty="0">
              <a:solidFill>
                <a:schemeClr val="tx1"/>
              </a:solidFill>
            </a:endParaRPr>
          </a:p>
        </p:txBody>
      </p:sp>
      <p:sp>
        <p:nvSpPr>
          <p:cNvPr id="22" name="Круг: прозрачная заливка 23">
            <a:extLst>
              <a:ext uri="{FF2B5EF4-FFF2-40B4-BE49-F238E27FC236}">
                <a16:creationId xmlns:a16="http://schemas.microsoft.com/office/drawing/2014/main" id="{C3ACB2DF-5195-4F51-B922-45707BCED022}"/>
              </a:ext>
            </a:extLst>
          </p:cNvPr>
          <p:cNvSpPr/>
          <p:nvPr/>
        </p:nvSpPr>
        <p:spPr>
          <a:xfrm>
            <a:off x="650930" y="1472435"/>
            <a:ext cx="888310" cy="888310"/>
          </a:xfrm>
          <a:prstGeom prst="donut">
            <a:avLst>
              <a:gd name="adj" fmla="val 142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Круг: прозрачная заливка 23">
            <a:extLst>
              <a:ext uri="{FF2B5EF4-FFF2-40B4-BE49-F238E27FC236}">
                <a16:creationId xmlns:a16="http://schemas.microsoft.com/office/drawing/2014/main" id="{1139F2AC-4290-44E3-9B1D-13553EADEC23}"/>
              </a:ext>
            </a:extLst>
          </p:cNvPr>
          <p:cNvSpPr/>
          <p:nvPr/>
        </p:nvSpPr>
        <p:spPr>
          <a:xfrm>
            <a:off x="656403" y="2545240"/>
            <a:ext cx="888310" cy="888310"/>
          </a:xfrm>
          <a:prstGeom prst="donut">
            <a:avLst>
              <a:gd name="adj" fmla="val 142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id="{64176757-6EAD-4784-ABE2-49879010D909}"/>
              </a:ext>
            </a:extLst>
          </p:cNvPr>
          <p:cNvSpPr/>
          <p:nvPr/>
        </p:nvSpPr>
        <p:spPr>
          <a:xfrm>
            <a:off x="611188" y="756792"/>
            <a:ext cx="4537075" cy="584775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Удобный способ получения актуальной информации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по </a:t>
            </a:r>
            <a:r>
              <a:rPr lang="ru-RU" sz="1200" b="1" dirty="0" smtClean="0">
                <a:solidFill>
                  <a:schemeClr val="bg1"/>
                </a:solidFill>
              </a:rPr>
              <a:t>вашей </a:t>
            </a:r>
            <a:r>
              <a:rPr lang="ru-RU" sz="1200" b="1" dirty="0">
                <a:solidFill>
                  <a:schemeClr val="bg1"/>
                </a:solidFill>
              </a:rPr>
              <a:t>программе ДМС и другим видам страхования</a:t>
            </a:r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id="{02B09238-ED22-4C87-88BE-8D389BDA6FA9}"/>
              </a:ext>
            </a:extLst>
          </p:cNvPr>
          <p:cNvSpPr/>
          <p:nvPr/>
        </p:nvSpPr>
        <p:spPr>
          <a:xfrm>
            <a:off x="1576556" y="3934483"/>
            <a:ext cx="3626971" cy="446744"/>
          </a:xfrm>
          <a:prstGeom prst="round2DiagRect">
            <a:avLst>
              <a:gd name="adj1" fmla="val 50000"/>
              <a:gd name="adj2" fmla="val 283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en-US" sz="2800" dirty="0" smtClean="0"/>
              <a:t>FESCO</a:t>
            </a:r>
            <a:r>
              <a:rPr lang="ru-RU" sz="2800" dirty="0"/>
              <a:t>	</a:t>
            </a:r>
          </a:p>
        </p:txBody>
      </p:sp>
      <p:sp>
        <p:nvSpPr>
          <p:cNvPr id="27" name="Прямоугольник: скругленные противолежащие углы 24">
            <a:extLst>
              <a:ext uri="{FF2B5EF4-FFF2-40B4-BE49-F238E27FC236}">
                <a16:creationId xmlns:a16="http://schemas.microsoft.com/office/drawing/2014/main" id="{5B06C91B-8DF1-43CC-B7CD-542604518377}"/>
              </a:ext>
            </a:extLst>
          </p:cNvPr>
          <p:cNvSpPr/>
          <p:nvPr/>
        </p:nvSpPr>
        <p:spPr>
          <a:xfrm>
            <a:off x="880119" y="1692233"/>
            <a:ext cx="429932" cy="40033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</a:t>
            </a:r>
          </a:p>
        </p:txBody>
      </p:sp>
      <p:sp>
        <p:nvSpPr>
          <p:cNvPr id="28" name="Прямоугольник: скругленные противолежащие углы 24">
            <a:extLst>
              <a:ext uri="{FF2B5EF4-FFF2-40B4-BE49-F238E27FC236}">
                <a16:creationId xmlns:a16="http://schemas.microsoft.com/office/drawing/2014/main" id="{06B921D5-375E-4EF1-8363-7B1997641A88}"/>
              </a:ext>
            </a:extLst>
          </p:cNvPr>
          <p:cNvSpPr/>
          <p:nvPr/>
        </p:nvSpPr>
        <p:spPr>
          <a:xfrm>
            <a:off x="885592" y="2789226"/>
            <a:ext cx="429932" cy="40033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</a:t>
            </a:r>
            <a:endParaRPr lang="ru-RU" sz="4000" b="1" dirty="0">
              <a:solidFill>
                <a:schemeClr val="accent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6BDF1FB-9800-4EDD-8521-0B5CE84F30DC}"/>
              </a:ext>
            </a:extLst>
          </p:cNvPr>
          <p:cNvGrpSpPr/>
          <p:nvPr/>
        </p:nvGrpSpPr>
        <p:grpSpPr>
          <a:xfrm>
            <a:off x="6280581" y="3531971"/>
            <a:ext cx="964453" cy="964453"/>
            <a:chOff x="7759625" y="961493"/>
            <a:chExt cx="865298" cy="865298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5E2B7D6-CFEF-45C1-88BA-104EBBE7908E}"/>
                </a:ext>
              </a:extLst>
            </p:cNvPr>
            <p:cNvSpPr/>
            <p:nvPr/>
          </p:nvSpPr>
          <p:spPr>
            <a:xfrm>
              <a:off x="7759625" y="961493"/>
              <a:ext cx="865298" cy="865298"/>
            </a:xfrm>
            <a:prstGeom prst="roundRect">
              <a:avLst>
                <a:gd name="adj" fmla="val 786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11C06D7C-1A42-4FC5-9EA1-8E3FDADDA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669" y="1024098"/>
              <a:ext cx="749209" cy="749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Рисунок 15">
            <a:hlinkClick r:id="rId4"/>
            <a:extLst>
              <a:ext uri="{FF2B5EF4-FFF2-40B4-BE49-F238E27FC236}">
                <a16:creationId xmlns:a16="http://schemas.microsoft.com/office/drawing/2014/main" id="{8B6BC6BD-1849-4703-98CC-6CD51B143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04188" y="4032931"/>
            <a:ext cx="1351984" cy="288128"/>
          </a:xfrm>
          <a:prstGeom prst="rect">
            <a:avLst/>
          </a:prstGeom>
        </p:spPr>
      </p:pic>
      <p:pic>
        <p:nvPicPr>
          <p:cNvPr id="17" name="Рисунок 16">
            <a:hlinkClick r:id="rId3"/>
            <a:extLst>
              <a:ext uri="{FF2B5EF4-FFF2-40B4-BE49-F238E27FC236}">
                <a16:creationId xmlns:a16="http://schemas.microsoft.com/office/drawing/2014/main" id="{663386B0-E9E7-49FA-AB54-A7B748E985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45317" y="3590981"/>
            <a:ext cx="1077742" cy="3169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9A4D476-6CC6-4066-8316-9D3B842150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81" y="639204"/>
            <a:ext cx="2427983" cy="289276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онитор, сидит, стол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0433C791-7B44-40CE-B69D-929C7D1A77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13" y="617726"/>
            <a:ext cx="1501248" cy="2885560"/>
          </a:xfrm>
          <a:prstGeom prst="rect">
            <a:avLst/>
          </a:prstGeom>
        </p:spPr>
      </p:pic>
      <p:sp>
        <p:nvSpPr>
          <p:cNvPr id="33" name="Круг: прозрачная заливка 23">
            <a:extLst>
              <a:ext uri="{FF2B5EF4-FFF2-40B4-BE49-F238E27FC236}">
                <a16:creationId xmlns:a16="http://schemas.microsoft.com/office/drawing/2014/main" id="{9EB5BCF2-3BF2-405E-8CFE-67E0A8C69680}"/>
              </a:ext>
            </a:extLst>
          </p:cNvPr>
          <p:cNvSpPr/>
          <p:nvPr/>
        </p:nvSpPr>
        <p:spPr>
          <a:xfrm>
            <a:off x="656403" y="3618045"/>
            <a:ext cx="888310" cy="888310"/>
          </a:xfrm>
          <a:prstGeom prst="donut">
            <a:avLst>
              <a:gd name="adj" fmla="val 142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Прямоугольник: скругленные противолежащие углы 24">
            <a:extLst>
              <a:ext uri="{FF2B5EF4-FFF2-40B4-BE49-F238E27FC236}">
                <a16:creationId xmlns:a16="http://schemas.microsoft.com/office/drawing/2014/main" id="{03E9E986-4743-4147-9ABB-3523BD1AD68B}"/>
              </a:ext>
            </a:extLst>
          </p:cNvPr>
          <p:cNvSpPr/>
          <p:nvPr/>
        </p:nvSpPr>
        <p:spPr>
          <a:xfrm>
            <a:off x="885592" y="3832762"/>
            <a:ext cx="429932" cy="40033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</a:t>
            </a:r>
            <a:endParaRPr lang="ru-RU" sz="4000" b="1" dirty="0">
              <a:solidFill>
                <a:schemeClr val="accent3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0057EA43-C803-4CDD-95DC-279D2BB8802D}"/>
              </a:ext>
            </a:extLst>
          </p:cNvPr>
          <p:cNvSpPr txBox="1">
            <a:spLocks/>
          </p:cNvSpPr>
          <p:nvPr/>
        </p:nvSpPr>
        <p:spPr bwMode="auto">
          <a:xfrm>
            <a:off x="1649427" y="2696943"/>
            <a:ext cx="3758819" cy="5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>
              <a:spcAft>
                <a:spcPts val="3000"/>
              </a:spcAft>
            </a:pPr>
            <a:r>
              <a:rPr lang="ru-RU" sz="1200" b="0" dirty="0">
                <a:solidFill>
                  <a:schemeClr val="tx1"/>
                </a:solidFill>
              </a:rPr>
              <a:t>Введите номер мобильного телефона</a:t>
            </a:r>
            <a:br>
              <a:rPr lang="ru-RU" sz="1200" b="0" dirty="0">
                <a:solidFill>
                  <a:schemeClr val="tx1"/>
                </a:solidFill>
              </a:rPr>
            </a:br>
            <a:r>
              <a:rPr lang="ru-RU" sz="1200" b="0" dirty="0">
                <a:solidFill>
                  <a:schemeClr val="tx1"/>
                </a:solidFill>
              </a:rPr>
              <a:t>и специальный код из СМС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B8FEAD78-7C2D-4BA6-8173-89A3259DD020}"/>
              </a:ext>
            </a:extLst>
          </p:cNvPr>
          <p:cNvSpPr txBox="1">
            <a:spLocks/>
          </p:cNvSpPr>
          <p:nvPr/>
        </p:nvSpPr>
        <p:spPr bwMode="auto">
          <a:xfrm>
            <a:off x="1649427" y="3642031"/>
            <a:ext cx="3312447" cy="5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>
              <a:spcAft>
                <a:spcPts val="3000"/>
              </a:spcAft>
            </a:pPr>
            <a:r>
              <a:rPr lang="ru-RU" sz="1200" b="0" dirty="0">
                <a:solidFill>
                  <a:schemeClr val="tx1"/>
                </a:solidFill>
              </a:rPr>
              <a:t>Введите индивидуальный код на скидку:</a:t>
            </a:r>
          </a:p>
        </p:txBody>
      </p:sp>
      <p:pic>
        <p:nvPicPr>
          <p:cNvPr id="38" name="Picture 2" descr="D:\Designer\Archive\ВСК\VSK_logo_big.png">
            <a:extLst>
              <a:ext uri="{FF2B5EF4-FFF2-40B4-BE49-F238E27FC236}">
                <a16:creationId xmlns:a16="http://schemas.microsoft.com/office/drawing/2014/main" id="{5442FCE5-BFFE-452A-832F-647F8EA99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786" y="201168"/>
            <a:ext cx="1041748" cy="3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68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противолежащие углы 16">
            <a:extLst>
              <a:ext uri="{FF2B5EF4-FFF2-40B4-BE49-F238E27FC236}">
                <a16:creationId xmlns:a16="http://schemas.microsoft.com/office/drawing/2014/main" id="{0662333A-8999-4EB7-BF37-32A3D5027B3B}"/>
              </a:ext>
            </a:extLst>
          </p:cNvPr>
          <p:cNvSpPr/>
          <p:nvPr/>
        </p:nvSpPr>
        <p:spPr>
          <a:xfrm>
            <a:off x="6011997" y="0"/>
            <a:ext cx="3132003" cy="470916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8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id="{C0AE057E-2127-479E-8A2B-A811AE537173}"/>
              </a:ext>
            </a:extLst>
          </p:cNvPr>
          <p:cNvSpPr/>
          <p:nvPr/>
        </p:nvSpPr>
        <p:spPr>
          <a:xfrm>
            <a:off x="3255172" y="1"/>
            <a:ext cx="2772248" cy="470154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0F6F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540049-992B-4D0B-9501-A2774F94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 по ДМС в мобильном приложении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7E8E4-9F03-442A-BAD4-3C1FB23B639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8736E001-7D49-4CDD-ADA7-5B3542931180}"/>
              </a:ext>
            </a:extLst>
          </p:cNvPr>
          <p:cNvSpPr/>
          <p:nvPr/>
        </p:nvSpPr>
        <p:spPr>
          <a:xfrm>
            <a:off x="609599" y="815427"/>
            <a:ext cx="2552702" cy="728770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В разделе полис ДМС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Застрахованному доступно: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74051CAE-03CB-4FB2-828A-D6D51EDFD6FF}"/>
              </a:ext>
            </a:extLst>
          </p:cNvPr>
          <p:cNvSpPr/>
          <p:nvPr/>
        </p:nvSpPr>
        <p:spPr>
          <a:xfrm>
            <a:off x="3429779" y="815427"/>
            <a:ext cx="2552702" cy="728770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Функционал Записи к врачу позволяет нашему Застрахованному: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03668-AE4D-42FA-95C5-49B1E8A8F99F}"/>
              </a:ext>
            </a:extLst>
          </p:cNvPr>
          <p:cNvSpPr txBox="1"/>
          <p:nvPr/>
        </p:nvSpPr>
        <p:spPr>
          <a:xfrm>
            <a:off x="542634" y="1591122"/>
            <a:ext cx="2756825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Информация о № полиса и его сроке действия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Подробная программа страхования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Список клиник по программе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Описание сервисных опций: психологическая помощь, медицинский навигатор, второе медицинское мнение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Список рисков, в соответствии с программой: амбулаторно-поликлиническая помощь, стоматология, помощь на дому, скорая помощь, стационарная помощь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Запись к врачу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B6CA2A-A543-4B27-8366-20DE04399153}"/>
              </a:ext>
            </a:extLst>
          </p:cNvPr>
          <p:cNvSpPr txBox="1"/>
          <p:nvPr/>
        </p:nvSpPr>
        <p:spPr>
          <a:xfrm>
            <a:off x="3429780" y="1591122"/>
            <a:ext cx="2301426" cy="156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Выбрать врача из 15 специальностей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Выбрать клинику по списку или на карте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Описать жалобы на состояние здоровья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Выбрать удобное  время посещения врача</a:t>
            </a:r>
          </a:p>
        </p:txBody>
      </p:sp>
      <p:pic>
        <p:nvPicPr>
          <p:cNvPr id="21" name="Picture 2" descr="D:\Designer\Archive\ВСК\VSK_logo_big.png">
            <a:extLst>
              <a:ext uri="{FF2B5EF4-FFF2-40B4-BE49-F238E27FC236}">
                <a16:creationId xmlns:a16="http://schemas.microsoft.com/office/drawing/2014/main" id="{AD7D8ADA-3A07-4C16-9E6B-F9BDB51F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786" y="201168"/>
            <a:ext cx="1041748" cy="3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7A37A826-4CB6-46E0-AE33-4FC17F3F7592}"/>
              </a:ext>
            </a:extLst>
          </p:cNvPr>
          <p:cNvSpPr/>
          <p:nvPr/>
        </p:nvSpPr>
        <p:spPr>
          <a:xfrm>
            <a:off x="6335174" y="815427"/>
            <a:ext cx="2552702" cy="728770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Кнопка SOS позволяет связаться с ВСК в экстренных ситуациях: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993D32-50B6-405C-B3CD-5A96E0543BA1}"/>
              </a:ext>
            </a:extLst>
          </p:cNvPr>
          <p:cNvSpPr txBox="1"/>
          <p:nvPr/>
        </p:nvSpPr>
        <p:spPr>
          <a:xfrm>
            <a:off x="6268209" y="1591122"/>
            <a:ext cx="2756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Когда нужна медицинская помощь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Когда необходимо вызвать экстренные службы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При страховом случае по всем видам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8974704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720" y="628378"/>
            <a:ext cx="6204279" cy="242646"/>
          </a:xfrm>
        </p:spPr>
        <p:txBody>
          <a:bodyPr/>
          <a:lstStyle/>
          <a:p>
            <a:pPr algn="ctr"/>
            <a:r>
              <a:rPr lang="ru-RU" dirty="0"/>
              <a:t>Дорогие Клиенты!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995B02D3-8BAE-44A6-8123-F57ABFDF4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798" y="1203494"/>
            <a:ext cx="5898401" cy="3696891"/>
          </a:xfrm>
        </p:spPr>
        <p:txBody>
          <a:bodyPr/>
          <a:lstStyle/>
          <a:p>
            <a:pPr algn="ctr"/>
            <a:r>
              <a:rPr lang="ru-RU" dirty="0"/>
              <a:t>Мы рады, что вы присоединились к нашей команде и надеемся на плодотворное сотрудничество.</a:t>
            </a:r>
          </a:p>
          <a:p>
            <a:pPr algn="ctr"/>
            <a:r>
              <a:rPr lang="ru-RU" dirty="0"/>
              <a:t>Для того, что бы наше взаимодействие было наиболее эффективным и удобным, мы подготовили для Вас путеводитель по договору страхования с контактами сотрудников, которые будут сопровождать вас на протяжении всего срока страхования.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113B02-6A08-49E1-AE6A-F2952AF09C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9860" y="904768"/>
            <a:ext cx="417580" cy="417580"/>
          </a:xfrm>
          <a:prstGeom prst="rect">
            <a:avLst/>
          </a:prstGeom>
        </p:spPr>
      </p:pic>
      <p:sp>
        <p:nvSpPr>
          <p:cNvPr id="11" name="Круг: прозрачная заливка 23">
            <a:extLst>
              <a:ext uri="{FF2B5EF4-FFF2-40B4-BE49-F238E27FC236}">
                <a16:creationId xmlns:a16="http://schemas.microsoft.com/office/drawing/2014/main" id="{907AFA9E-5957-4A02-AAFF-76670B837CF2}"/>
              </a:ext>
            </a:extLst>
          </p:cNvPr>
          <p:cNvSpPr/>
          <p:nvPr/>
        </p:nvSpPr>
        <p:spPr>
          <a:xfrm>
            <a:off x="609600" y="1247169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04514E-796F-426A-A961-C9308B8C4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4450" y="1414134"/>
            <a:ext cx="487310" cy="648060"/>
          </a:xfrm>
          <a:prstGeom prst="rect">
            <a:avLst/>
          </a:prstGeom>
        </p:spPr>
      </p:pic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id="{EA0A7FB6-CFB9-4F07-9ABA-7D3AC42DA640}"/>
              </a:ext>
            </a:extLst>
          </p:cNvPr>
          <p:cNvSpPr/>
          <p:nvPr/>
        </p:nvSpPr>
        <p:spPr>
          <a:xfrm>
            <a:off x="1863839" y="2610202"/>
            <a:ext cx="5766321" cy="650002"/>
          </a:xfrm>
          <a:prstGeom prst="round2DiagRect">
            <a:avLst>
              <a:gd name="adj1" fmla="val 0"/>
              <a:gd name="adj2" fmla="val 2674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Желаем вам успехов и будем рады оказать поддержку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в нужную минуту!</a:t>
            </a:r>
          </a:p>
        </p:txBody>
      </p:sp>
    </p:spTree>
    <p:extLst>
      <p:ext uri="{BB962C8B-B14F-4D97-AF65-F5344CB8AC3E}">
        <p14:creationId xmlns:p14="http://schemas.microsoft.com/office/powerpoint/2010/main" val="238230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противолежащие углы 20">
            <a:extLst>
              <a:ext uri="{FF2B5EF4-FFF2-40B4-BE49-F238E27FC236}">
                <a16:creationId xmlns:a16="http://schemas.microsoft.com/office/drawing/2014/main" id="{C83086AA-3576-4DF0-BF0D-8CB596233B8F}"/>
              </a:ext>
            </a:extLst>
          </p:cNvPr>
          <p:cNvSpPr/>
          <p:nvPr/>
        </p:nvSpPr>
        <p:spPr>
          <a:xfrm>
            <a:off x="-10755" y="0"/>
            <a:ext cx="3525025" cy="469392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0F6F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97488CFF-053F-4404-BB3D-2654039CD229}"/>
              </a:ext>
            </a:extLst>
          </p:cNvPr>
          <p:cNvSpPr/>
          <p:nvPr/>
        </p:nvSpPr>
        <p:spPr>
          <a:xfrm>
            <a:off x="3362559" y="708019"/>
            <a:ext cx="3117798" cy="1638941"/>
          </a:xfrm>
          <a:prstGeom prst="round2DiagRect">
            <a:avLst>
              <a:gd name="adj1" fmla="val 0"/>
              <a:gd name="adj2" fmla="val 12967"/>
            </a:avLst>
          </a:prstGeom>
          <a:solidFill>
            <a:srgbClr val="27B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Все Застрахованные по </a:t>
            </a: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ДМС </a:t>
            </a:r>
            <a:r>
              <a:rPr lang="ru-RU" sz="1100" dirty="0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получают </a:t>
            </a:r>
            <a:r>
              <a:rPr lang="ru-RU" sz="1100" b="1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Электронные полисы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Для </a:t>
            </a:r>
            <a:r>
              <a:rPr lang="ru-RU" sz="1100" b="1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активации полиса ДМС </a:t>
            </a: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необходимо внести:</a:t>
            </a:r>
          </a:p>
          <a:p>
            <a:pPr marL="360000" lvl="1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номер </a:t>
            </a:r>
            <a:r>
              <a:rPr lang="ru-RU" sz="1100" dirty="0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полиса, указанную в Электронном полисе</a:t>
            </a:r>
            <a:endParaRPr lang="ru-RU" sz="1100" dirty="0">
              <a:solidFill>
                <a:schemeClr val="tx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60000" lvl="1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дату рождения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E2D4C6E-A240-49F3-B7DC-06EB2A6AB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95" y="773365"/>
            <a:ext cx="1147026" cy="2442788"/>
          </a:xfrm>
          <a:prstGeom prst="rect">
            <a:avLst/>
          </a:prstGeom>
          <a:effectLst>
            <a:outerShdw blurRad="203200" sx="99000" sy="99000" algn="ctr" rotWithShape="0">
              <a:prstClr val="black">
                <a:alpha val="75000"/>
              </a:prstClr>
            </a:outerShdw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445033C-BF50-442D-AEAD-52E6D901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Активация полиса ДМС в мобильном приложении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7E8E4-9F03-442A-BAD4-3C1FB23B639E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1" y="773398"/>
            <a:ext cx="2502788" cy="360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Дуга 23">
            <a:extLst>
              <a:ext uri="{FF2B5EF4-FFF2-40B4-BE49-F238E27FC236}">
                <a16:creationId xmlns:a16="http://schemas.microsoft.com/office/drawing/2014/main" id="{4C62A6F1-B00B-4A2A-BC07-06D845C6767B}"/>
              </a:ext>
            </a:extLst>
          </p:cNvPr>
          <p:cNvSpPr/>
          <p:nvPr/>
        </p:nvSpPr>
        <p:spPr>
          <a:xfrm rot="19109524">
            <a:off x="2326473" y="627712"/>
            <a:ext cx="1621966" cy="1621966"/>
          </a:xfrm>
          <a:prstGeom prst="arc">
            <a:avLst/>
          </a:prstGeom>
          <a:ln w="28575">
            <a:solidFill>
              <a:srgbClr val="FF3D0D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AFA304B2-806A-4C08-AC49-3FE3B8618576}"/>
              </a:ext>
            </a:extLst>
          </p:cNvPr>
          <p:cNvSpPr/>
          <p:nvPr/>
        </p:nvSpPr>
        <p:spPr>
          <a:xfrm rot="13948353" flipH="1">
            <a:off x="4736715" y="944868"/>
            <a:ext cx="1624748" cy="1624748"/>
          </a:xfrm>
          <a:prstGeom prst="arc">
            <a:avLst>
              <a:gd name="adj1" fmla="val 16227863"/>
              <a:gd name="adj2" fmla="val 20864499"/>
            </a:avLst>
          </a:prstGeom>
          <a:ln w="28575">
            <a:solidFill>
              <a:srgbClr val="FF3D0D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71AD18E8-5693-4216-9FFF-356AC272833B}"/>
              </a:ext>
            </a:extLst>
          </p:cNvPr>
          <p:cNvSpPr/>
          <p:nvPr/>
        </p:nvSpPr>
        <p:spPr>
          <a:xfrm rot="18430207">
            <a:off x="1928195" y="1939828"/>
            <a:ext cx="2572391" cy="2546365"/>
          </a:xfrm>
          <a:prstGeom prst="arc">
            <a:avLst>
              <a:gd name="adj1" fmla="val 15892604"/>
              <a:gd name="adj2" fmla="val 20267379"/>
            </a:avLst>
          </a:prstGeom>
          <a:ln w="28575">
            <a:solidFill>
              <a:srgbClr val="FF3D0D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Изображение выглядит как монитор, сидит, стол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96F11F7-14D9-4EB5-87BD-6DBE244B5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31" y="610257"/>
            <a:ext cx="1425874" cy="274068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E097E32-56F8-42DB-A09E-348C39EFE2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41" y="2157605"/>
            <a:ext cx="1178560" cy="2460115"/>
          </a:xfrm>
          <a:prstGeom prst="rect">
            <a:avLst/>
          </a:prstGeom>
          <a:effectLst>
            <a:outerShdw blurRad="177800" sx="103000" sy="103000" algn="ctr" rotWithShape="0">
              <a:prstClr val="black">
                <a:alpha val="44000"/>
              </a:prstClr>
            </a:outerShdw>
          </a:effectLst>
        </p:spPr>
      </p:pic>
      <p:pic>
        <p:nvPicPr>
          <p:cNvPr id="16" name="Рисунок 15" descr="Изображение выглядит как монитор, сидит, стол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2969E3A-F380-4911-8323-A5ED689C45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04" y="2008919"/>
            <a:ext cx="1425874" cy="2740684"/>
          </a:xfrm>
          <a:prstGeom prst="rect">
            <a:avLst/>
          </a:prstGeom>
        </p:spPr>
      </p:pic>
      <p:sp>
        <p:nvSpPr>
          <p:cNvPr id="17" name="Дуга 16">
            <a:extLst>
              <a:ext uri="{FF2B5EF4-FFF2-40B4-BE49-F238E27FC236}">
                <a16:creationId xmlns:a16="http://schemas.microsoft.com/office/drawing/2014/main" id="{D6F53AC0-D2E8-468B-B124-DD8F507471C6}"/>
              </a:ext>
            </a:extLst>
          </p:cNvPr>
          <p:cNvSpPr/>
          <p:nvPr/>
        </p:nvSpPr>
        <p:spPr>
          <a:xfrm rot="1322149" flipH="1">
            <a:off x="6973423" y="1281780"/>
            <a:ext cx="1624748" cy="1624748"/>
          </a:xfrm>
          <a:prstGeom prst="arc">
            <a:avLst>
              <a:gd name="adj1" fmla="val 18480221"/>
              <a:gd name="adj2" fmla="val 840183"/>
            </a:avLst>
          </a:prstGeom>
          <a:ln w="28575">
            <a:solidFill>
              <a:srgbClr val="FF3D0D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id="{25619D77-3FC5-41F3-94A4-22FCA5BC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" y="21289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644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Скидки по другим видам страхования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7FBF63-2F8F-4907-B7B5-CD51B453B199}"/>
              </a:ext>
            </a:extLst>
          </p:cNvPr>
          <p:cNvSpPr txBox="1"/>
          <p:nvPr/>
        </p:nvSpPr>
        <p:spPr>
          <a:xfrm>
            <a:off x="611188" y="1236058"/>
            <a:ext cx="90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-15%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09046846-7415-4661-9BCC-6C7978929DE1}"/>
              </a:ext>
            </a:extLst>
          </p:cNvPr>
          <p:cNvSpPr/>
          <p:nvPr/>
        </p:nvSpPr>
        <p:spPr>
          <a:xfrm>
            <a:off x="611189" y="1931548"/>
            <a:ext cx="900900" cy="576000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3CB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65AAF6-CCE8-45D1-A25D-ED36F5D7956D}"/>
              </a:ext>
            </a:extLst>
          </p:cNvPr>
          <p:cNvSpPr txBox="1"/>
          <p:nvPr/>
        </p:nvSpPr>
        <p:spPr>
          <a:xfrm>
            <a:off x="611188" y="1982818"/>
            <a:ext cx="90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955925B8-3034-4F32-80F4-BE4AE286AA3C}"/>
              </a:ext>
            </a:extLst>
          </p:cNvPr>
          <p:cNvSpPr/>
          <p:nvPr/>
        </p:nvSpPr>
        <p:spPr>
          <a:xfrm>
            <a:off x="611189" y="2672593"/>
            <a:ext cx="900900" cy="576000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2576CE-543F-4132-979F-618EFBBDCA33}"/>
              </a:ext>
            </a:extLst>
          </p:cNvPr>
          <p:cNvSpPr txBox="1"/>
          <p:nvPr/>
        </p:nvSpPr>
        <p:spPr>
          <a:xfrm>
            <a:off x="611188" y="2721958"/>
            <a:ext cx="90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противолежащие углы 35">
            <a:extLst>
              <a:ext uri="{FF2B5EF4-FFF2-40B4-BE49-F238E27FC236}">
                <a16:creationId xmlns:a16="http://schemas.microsoft.com/office/drawing/2014/main" id="{7A9A5234-E99C-4D03-B1CF-F35CDB7BAE30}"/>
              </a:ext>
            </a:extLst>
          </p:cNvPr>
          <p:cNvSpPr/>
          <p:nvPr/>
        </p:nvSpPr>
        <p:spPr>
          <a:xfrm>
            <a:off x="611189" y="3413638"/>
            <a:ext cx="900900" cy="576000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61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A9E868-FE02-4F7A-89BC-E27D5130F102}"/>
              </a:ext>
            </a:extLst>
          </p:cNvPr>
          <p:cNvSpPr txBox="1"/>
          <p:nvPr/>
        </p:nvSpPr>
        <p:spPr>
          <a:xfrm>
            <a:off x="611188" y="3459193"/>
            <a:ext cx="90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противолежащие углы 37">
            <a:extLst>
              <a:ext uri="{FF2B5EF4-FFF2-40B4-BE49-F238E27FC236}">
                <a16:creationId xmlns:a16="http://schemas.microsoft.com/office/drawing/2014/main" id="{77EDB707-28F9-4B3D-BD73-378DD45C2E67}"/>
              </a:ext>
            </a:extLst>
          </p:cNvPr>
          <p:cNvSpPr/>
          <p:nvPr/>
        </p:nvSpPr>
        <p:spPr>
          <a:xfrm>
            <a:off x="611187" y="1236058"/>
            <a:ext cx="900900" cy="576000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006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CD59F3-6C28-4C5F-91E9-B62194F29C70}"/>
              </a:ext>
            </a:extLst>
          </p:cNvPr>
          <p:cNvSpPr txBox="1"/>
          <p:nvPr/>
        </p:nvSpPr>
        <p:spPr>
          <a:xfrm>
            <a:off x="611190" y="1236058"/>
            <a:ext cx="90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3D65B3-650A-4CB8-AE71-459D4F799ADC}"/>
              </a:ext>
            </a:extLst>
          </p:cNvPr>
          <p:cNvSpPr txBox="1"/>
          <p:nvPr/>
        </p:nvSpPr>
        <p:spPr>
          <a:xfrm>
            <a:off x="518344" y="630464"/>
            <a:ext cx="8254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Ваши </a:t>
            </a:r>
            <a:r>
              <a:rPr lang="ru-RU" sz="1600" b="1" dirty="0" smtClean="0"/>
              <a:t>привилегии </a:t>
            </a:r>
            <a:r>
              <a:rPr lang="ru-RU" sz="1600" b="1" dirty="0"/>
              <a:t>распространяются на родных и </a:t>
            </a:r>
            <a:r>
              <a:rPr lang="ru-RU" sz="1600" b="1" dirty="0" smtClean="0"/>
              <a:t>близких</a:t>
            </a:r>
            <a:r>
              <a:rPr lang="en-US" sz="1600" b="1" dirty="0" smtClean="0"/>
              <a:t> </a:t>
            </a:r>
            <a:endParaRPr lang="ru-RU" sz="1600" b="1" dirty="0" smtClean="0"/>
          </a:p>
          <a:p>
            <a:r>
              <a:rPr lang="en-US" sz="1600" b="1" dirty="0" smtClean="0"/>
              <a:t>+ </a:t>
            </a:r>
            <a:r>
              <a:rPr lang="ru-RU" sz="1600" b="1" dirty="0" smtClean="0"/>
              <a:t>КЭШБЭК </a:t>
            </a:r>
            <a:r>
              <a:rPr lang="ru-RU" sz="1600" b="1" dirty="0" smtClean="0">
                <a:solidFill>
                  <a:srgbClr val="FF0000"/>
                </a:solidFill>
              </a:rPr>
              <a:t>10% </a:t>
            </a:r>
            <a:r>
              <a:rPr lang="ru-RU" sz="1600" b="1" dirty="0" smtClean="0"/>
              <a:t>по карте МИР</a:t>
            </a:r>
            <a:endParaRPr lang="ru-RU" sz="1600" b="1" dirty="0"/>
          </a:p>
        </p:txBody>
      </p:sp>
      <p:sp>
        <p:nvSpPr>
          <p:cNvPr id="21" name="Прямоугольник: скругленные противолежащие углы 20">
            <a:extLst>
              <a:ext uri="{FF2B5EF4-FFF2-40B4-BE49-F238E27FC236}">
                <a16:creationId xmlns:a16="http://schemas.microsoft.com/office/drawing/2014/main" id="{8C2B10F2-9569-44A3-AF9C-29E69383F6F4}"/>
              </a:ext>
            </a:extLst>
          </p:cNvPr>
          <p:cNvSpPr/>
          <p:nvPr/>
        </p:nvSpPr>
        <p:spPr>
          <a:xfrm>
            <a:off x="1617740" y="1937378"/>
            <a:ext cx="2809798" cy="576000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F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Несчастный случай</a:t>
            </a:r>
          </a:p>
        </p:txBody>
      </p:sp>
      <p:sp>
        <p:nvSpPr>
          <p:cNvPr id="22" name="Прямоугольник: скругленные противолежащие углы 21">
            <a:extLst>
              <a:ext uri="{FF2B5EF4-FFF2-40B4-BE49-F238E27FC236}">
                <a16:creationId xmlns:a16="http://schemas.microsoft.com/office/drawing/2014/main" id="{340683D3-BCC4-4DD1-87A6-7F94A9AAD679}"/>
              </a:ext>
            </a:extLst>
          </p:cNvPr>
          <p:cNvSpPr/>
          <p:nvPr/>
        </p:nvSpPr>
        <p:spPr>
          <a:xfrm>
            <a:off x="1617740" y="2689733"/>
            <a:ext cx="2809798" cy="576000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F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Имущество</a:t>
            </a:r>
          </a:p>
        </p:txBody>
      </p:sp>
      <p:sp>
        <p:nvSpPr>
          <p:cNvPr id="2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id="{4C2B5572-63F0-42F2-B029-878F80CF2EF1}"/>
              </a:ext>
            </a:extLst>
          </p:cNvPr>
          <p:cNvSpPr/>
          <p:nvPr/>
        </p:nvSpPr>
        <p:spPr>
          <a:xfrm>
            <a:off x="1617740" y="3430513"/>
            <a:ext cx="2809798" cy="576000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F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Путешествия</a:t>
            </a:r>
          </a:p>
        </p:txBody>
      </p:sp>
      <p:sp>
        <p:nvSpPr>
          <p:cNvPr id="24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id="{DD654C40-E5CB-4251-97F7-974F2395089D}"/>
              </a:ext>
            </a:extLst>
          </p:cNvPr>
          <p:cNvSpPr/>
          <p:nvPr/>
        </p:nvSpPr>
        <p:spPr>
          <a:xfrm>
            <a:off x="1617740" y="1229922"/>
            <a:ext cx="6986510" cy="576000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F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+ до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35 % </a:t>
            </a:r>
            <a:r>
              <a:rPr lang="ru-RU" b="1" dirty="0" smtClean="0">
                <a:solidFill>
                  <a:schemeClr val="tx1"/>
                </a:solidFill>
              </a:rPr>
              <a:t>КАСКО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при переходе из другой </a:t>
            </a:r>
            <a:r>
              <a:rPr lang="en-US" sz="1200" dirty="0" smtClean="0">
                <a:solidFill>
                  <a:schemeClr val="tx1"/>
                </a:solidFill>
              </a:rPr>
              <a:t>C</a:t>
            </a:r>
            <a:r>
              <a:rPr lang="ru-RU" sz="1200" dirty="0" smtClean="0">
                <a:solidFill>
                  <a:schemeClr val="tx1"/>
                </a:solidFill>
              </a:rPr>
              <a:t>К</a:t>
            </a:r>
            <a:r>
              <a:rPr lang="en-US" sz="1200" dirty="0" smtClean="0">
                <a:solidFill>
                  <a:schemeClr val="tx1"/>
                </a:solidFill>
              </a:rPr>
              <a:t> + </a:t>
            </a:r>
            <a:r>
              <a:rPr lang="ru-RU" sz="1200" smtClean="0">
                <a:solidFill>
                  <a:schemeClr val="tx1"/>
                </a:solidFill>
              </a:rPr>
              <a:t>дистанционное урегулирование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: скругленные противолежащие углы 39">
            <a:extLst>
              <a:ext uri="{FF2B5EF4-FFF2-40B4-BE49-F238E27FC236}">
                <a16:creationId xmlns:a16="http://schemas.microsoft.com/office/drawing/2014/main" id="{88F21560-4FEC-4BF4-9C9E-4866D1A1C212}"/>
              </a:ext>
            </a:extLst>
          </p:cNvPr>
          <p:cNvSpPr/>
          <p:nvPr/>
        </p:nvSpPr>
        <p:spPr>
          <a:xfrm>
            <a:off x="5652304" y="1958963"/>
            <a:ext cx="2951946" cy="576000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F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Телемедицина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42CA201-2078-40DA-8421-2DBD605B5072}"/>
              </a:ext>
            </a:extLst>
          </p:cNvPr>
          <p:cNvSpPr/>
          <p:nvPr/>
        </p:nvSpPr>
        <p:spPr>
          <a:xfrm>
            <a:off x="5652304" y="2722748"/>
            <a:ext cx="2951946" cy="576000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F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 err="1">
                <a:solidFill>
                  <a:schemeClr val="tx1"/>
                </a:solidFill>
              </a:rPr>
              <a:t>Антиклещ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1990EF7F-14A2-42FF-A22B-DA9DAD9FF2DB}"/>
              </a:ext>
            </a:extLst>
          </p:cNvPr>
          <p:cNvSpPr/>
          <p:nvPr/>
        </p:nvSpPr>
        <p:spPr>
          <a:xfrm>
            <a:off x="4645753" y="1943289"/>
            <a:ext cx="900900" cy="576000"/>
          </a:xfrm>
          <a:prstGeom prst="round2DiagRect">
            <a:avLst>
              <a:gd name="adj1" fmla="val 0"/>
              <a:gd name="adj2" fmla="val 198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0343FB-B3B5-4A49-9EFC-1CB1C1ABA099}"/>
              </a:ext>
            </a:extLst>
          </p:cNvPr>
          <p:cNvSpPr txBox="1"/>
          <p:nvPr/>
        </p:nvSpPr>
        <p:spPr>
          <a:xfrm>
            <a:off x="4645752" y="1988844"/>
            <a:ext cx="90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противолежащие углы 44">
            <a:extLst>
              <a:ext uri="{FF2B5EF4-FFF2-40B4-BE49-F238E27FC236}">
                <a16:creationId xmlns:a16="http://schemas.microsoft.com/office/drawing/2014/main" id="{4077E772-E0F6-452C-A4C1-8CAD65EB4CD6}"/>
              </a:ext>
            </a:extLst>
          </p:cNvPr>
          <p:cNvSpPr/>
          <p:nvPr/>
        </p:nvSpPr>
        <p:spPr>
          <a:xfrm>
            <a:off x="4645753" y="2687965"/>
            <a:ext cx="900900" cy="576000"/>
          </a:xfrm>
          <a:prstGeom prst="round2DiagRect">
            <a:avLst>
              <a:gd name="adj1" fmla="val 0"/>
              <a:gd name="adj2" fmla="val 198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4812E5-27FE-43D1-AD4B-B4129C04DB39}"/>
              </a:ext>
            </a:extLst>
          </p:cNvPr>
          <p:cNvSpPr txBox="1"/>
          <p:nvPr/>
        </p:nvSpPr>
        <p:spPr>
          <a:xfrm>
            <a:off x="4645752" y="2733520"/>
            <a:ext cx="90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id="{02B09238-ED22-4C87-88BE-8D389BDA6FA9}"/>
              </a:ext>
            </a:extLst>
          </p:cNvPr>
          <p:cNvSpPr/>
          <p:nvPr/>
        </p:nvSpPr>
        <p:spPr>
          <a:xfrm>
            <a:off x="4677467" y="3453952"/>
            <a:ext cx="3926783" cy="503899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Код на </a:t>
            </a:r>
            <a:r>
              <a:rPr lang="ru-RU" sz="2000" dirty="0" smtClean="0">
                <a:solidFill>
                  <a:schemeClr val="bg1"/>
                </a:solidFill>
              </a:rPr>
              <a:t>скидку: </a:t>
            </a:r>
            <a:r>
              <a:rPr lang="en-US" sz="2000" dirty="0" smtClean="0">
                <a:solidFill>
                  <a:schemeClr val="bg1"/>
                </a:solidFill>
              </a:rPr>
              <a:t>FESCO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ru-RU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3945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274EEAB-74BC-4EBA-9358-EE844AE117A7}"/>
              </a:ext>
            </a:extLst>
          </p:cNvPr>
          <p:cNvSpPr/>
          <p:nvPr/>
        </p:nvSpPr>
        <p:spPr>
          <a:xfrm>
            <a:off x="0" y="1694606"/>
            <a:ext cx="9143999" cy="3025330"/>
          </a:xfrm>
          <a:prstGeom prst="rect">
            <a:avLst/>
          </a:prstGeom>
          <a:solidFill>
            <a:srgbClr val="F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Куратор по вопросам мобильного приложения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id="{6C5C1B72-3EEB-4C5C-B3E2-74A490D3DDA9}"/>
              </a:ext>
            </a:extLst>
          </p:cNvPr>
          <p:cNvSpPr/>
          <p:nvPr/>
        </p:nvSpPr>
        <p:spPr>
          <a:xfrm>
            <a:off x="611187" y="1610544"/>
            <a:ext cx="7862253" cy="1908909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По вопросам установки </a:t>
            </a:r>
            <a:r>
              <a:rPr lang="ru-RU" sz="1400" b="1" dirty="0" smtClean="0">
                <a:solidFill>
                  <a:schemeClr val="bg1"/>
                </a:solidFill>
              </a:rPr>
              <a:t>мобильного приложения </a:t>
            </a:r>
            <a:r>
              <a:rPr lang="ru-RU" sz="1400" b="1" dirty="0">
                <a:solidFill>
                  <a:schemeClr val="bg1"/>
                </a:solidFill>
              </a:rPr>
              <a:t>и активации полиса, пожалуйста, </a:t>
            </a:r>
            <a:r>
              <a:rPr lang="ru-RU" sz="1400" b="1" dirty="0" smtClean="0">
                <a:solidFill>
                  <a:schemeClr val="bg1"/>
                </a:solidFill>
              </a:rPr>
              <a:t>обращайтесь к вашему куратору или по телефону </a:t>
            </a:r>
            <a:r>
              <a:rPr lang="ru-RU" sz="1400" b="1" dirty="0" err="1" smtClean="0">
                <a:solidFill>
                  <a:schemeClr val="bg1"/>
                </a:solidFill>
              </a:rPr>
              <a:t>колл</a:t>
            </a:r>
            <a:r>
              <a:rPr lang="ru-RU" sz="1400" b="1" dirty="0" smtClean="0">
                <a:solidFill>
                  <a:schemeClr val="bg1"/>
                </a:solidFill>
              </a:rPr>
              <a:t>-центра 8 (800) 775 15 75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51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11560" y="4011910"/>
            <a:ext cx="3352165" cy="754381"/>
          </a:xfrm>
        </p:spPr>
        <p:txBody>
          <a:bodyPr/>
          <a:lstStyle/>
          <a:p>
            <a:r>
              <a:rPr lang="ru-RU" dirty="0"/>
              <a:t>Всегда с вами на связи!</a:t>
            </a:r>
          </a:p>
        </p:txBody>
      </p:sp>
    </p:spTree>
    <p:extLst>
      <p:ext uri="{BB962C8B-B14F-4D97-AF65-F5344CB8AC3E}">
        <p14:creationId xmlns:p14="http://schemas.microsoft.com/office/powerpoint/2010/main" val="135713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1B8A5005-4083-4A5A-882A-844FC799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Страховой Дом ВСК сегодня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21AADC-034D-415B-80B9-280CA684EE96}"/>
              </a:ext>
            </a:extLst>
          </p:cNvPr>
          <p:cNvSpPr txBox="1"/>
          <p:nvPr/>
        </p:nvSpPr>
        <p:spPr>
          <a:xfrm>
            <a:off x="549458" y="976976"/>
            <a:ext cx="345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00" dirty="0"/>
              <a:t>28 лет успешной работы со дня основания Страхового Дома ВСК 11 февраля 1992 года</a:t>
            </a:r>
            <a:endParaRPr lang="ru-RU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5A99C1-C03F-44B2-92B6-973DB822FC63}"/>
              </a:ext>
            </a:extLst>
          </p:cNvPr>
          <p:cNvSpPr txBox="1"/>
          <p:nvPr/>
        </p:nvSpPr>
        <p:spPr>
          <a:xfrm>
            <a:off x="549458" y="3399446"/>
            <a:ext cx="396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00"/>
              <a:t>Ведущие позиции на рынке страхования и стабильная динамика роста доли рынка</a:t>
            </a:r>
            <a:endParaRPr lang="ru-RU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A59984-EE62-457F-BD8A-47D3FF857B7B}"/>
              </a:ext>
            </a:extLst>
          </p:cNvPr>
          <p:cNvSpPr txBox="1"/>
          <p:nvPr/>
        </p:nvSpPr>
        <p:spPr>
          <a:xfrm>
            <a:off x="549457" y="1770689"/>
            <a:ext cx="3731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00"/>
              <a:t>Более 200 решений для страхования частных </a:t>
            </a:r>
            <a:br>
              <a:rPr lang="ru-RU" sz="1000"/>
            </a:br>
            <a:r>
              <a:rPr lang="ru-RU" sz="1000"/>
              <a:t>и корпоративных клиентов</a:t>
            </a:r>
            <a:endParaRPr lang="ru-RU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5B99C8-9E90-41B5-843F-6018C798EF47}"/>
              </a:ext>
            </a:extLst>
          </p:cNvPr>
          <p:cNvSpPr txBox="1"/>
          <p:nvPr/>
        </p:nvSpPr>
        <p:spPr>
          <a:xfrm>
            <a:off x="547522" y="4183715"/>
            <a:ext cx="3832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00"/>
              <a:t>Более 500 офисов во всех субъектах Российской Федерации</a:t>
            </a:r>
            <a:endParaRPr lang="ru-RU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5764E8-E122-490E-8CC8-811D12B20746}"/>
              </a:ext>
            </a:extLst>
          </p:cNvPr>
          <p:cNvSpPr txBox="1"/>
          <p:nvPr/>
        </p:nvSpPr>
        <p:spPr>
          <a:xfrm>
            <a:off x="549458" y="2582272"/>
            <a:ext cx="391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00"/>
              <a:t>На сегодняшний день более 30 млн человек и 500 тысяч организаций воспользовались продуктами и услугами ВСК</a:t>
            </a:r>
            <a:endParaRPr lang="ru-RU" sz="1000" dirty="0"/>
          </a:p>
        </p:txBody>
      </p:sp>
      <p:sp>
        <p:nvSpPr>
          <p:cNvPr id="65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A2A0EBF9-5EDC-4A04-95AA-158936D40FD5}"/>
              </a:ext>
            </a:extLst>
          </p:cNvPr>
          <p:cNvSpPr/>
          <p:nvPr/>
        </p:nvSpPr>
        <p:spPr>
          <a:xfrm>
            <a:off x="647700" y="622469"/>
            <a:ext cx="3632902" cy="344292"/>
          </a:xfrm>
          <a:prstGeom prst="round2DiagRect">
            <a:avLst>
              <a:gd name="adj1" fmla="val 42193"/>
              <a:gd name="adj2" fmla="val 0"/>
            </a:avLst>
          </a:prstGeom>
          <a:solidFill>
            <a:srgbClr val="61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История</a:t>
            </a:r>
          </a:p>
        </p:txBody>
      </p:sp>
      <p:sp>
        <p:nvSpPr>
          <p:cNvPr id="66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E9A1B656-EE77-4324-8D6C-83BEBD46D015}"/>
              </a:ext>
            </a:extLst>
          </p:cNvPr>
          <p:cNvSpPr/>
          <p:nvPr/>
        </p:nvSpPr>
        <p:spPr>
          <a:xfrm>
            <a:off x="647700" y="1431852"/>
            <a:ext cx="3632902" cy="344292"/>
          </a:xfrm>
          <a:prstGeom prst="round2DiagRect">
            <a:avLst>
              <a:gd name="adj1" fmla="val 42193"/>
              <a:gd name="adj2" fmla="val 0"/>
            </a:avLst>
          </a:prstGeom>
          <a:solidFill>
            <a:srgbClr val="1C8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Опыт</a:t>
            </a:r>
          </a:p>
        </p:txBody>
      </p:sp>
      <p:sp>
        <p:nvSpPr>
          <p:cNvPr id="67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2AAA2052-FC49-4E26-B6FF-47A25D094904}"/>
              </a:ext>
            </a:extLst>
          </p:cNvPr>
          <p:cNvSpPr/>
          <p:nvPr/>
        </p:nvSpPr>
        <p:spPr>
          <a:xfrm>
            <a:off x="647700" y="2241234"/>
            <a:ext cx="3632902" cy="344292"/>
          </a:xfrm>
          <a:prstGeom prst="round2DiagRect">
            <a:avLst>
              <a:gd name="adj1" fmla="val 42193"/>
              <a:gd name="adj2" fmla="val 0"/>
            </a:avLst>
          </a:prstGeom>
          <a:solidFill>
            <a:srgbClr val="FFA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Доверие</a:t>
            </a:r>
          </a:p>
        </p:txBody>
      </p:sp>
      <p:sp>
        <p:nvSpPr>
          <p:cNvPr id="68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EE73CFCC-C2AA-4A83-87BB-8C89BDF08AEB}"/>
              </a:ext>
            </a:extLst>
          </p:cNvPr>
          <p:cNvSpPr/>
          <p:nvPr/>
        </p:nvSpPr>
        <p:spPr>
          <a:xfrm>
            <a:off x="647700" y="3043582"/>
            <a:ext cx="3632902" cy="344292"/>
          </a:xfrm>
          <a:prstGeom prst="round2DiagRect">
            <a:avLst>
              <a:gd name="adj1" fmla="val 42193"/>
              <a:gd name="adj2" fmla="val 0"/>
            </a:avLst>
          </a:prstGeom>
          <a:solidFill>
            <a:srgbClr val="FF3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Лидерство</a:t>
            </a:r>
          </a:p>
        </p:txBody>
      </p:sp>
      <p:sp>
        <p:nvSpPr>
          <p:cNvPr id="6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76B3EA3D-CE05-40FF-A30B-8311E542EF75}"/>
              </a:ext>
            </a:extLst>
          </p:cNvPr>
          <p:cNvSpPr/>
          <p:nvPr/>
        </p:nvSpPr>
        <p:spPr>
          <a:xfrm>
            <a:off x="647700" y="3845931"/>
            <a:ext cx="3632902" cy="344292"/>
          </a:xfrm>
          <a:prstGeom prst="round2DiagRect">
            <a:avLst>
              <a:gd name="adj1" fmla="val 42193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Масштаб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5032CEF-E713-4741-ADB2-C132CB5137D4}"/>
              </a:ext>
            </a:extLst>
          </p:cNvPr>
          <p:cNvSpPr txBox="1"/>
          <p:nvPr/>
        </p:nvSpPr>
        <p:spPr>
          <a:xfrm>
            <a:off x="4694738" y="976976"/>
            <a:ext cx="345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00"/>
              <a:t>Рейтинг ruAA по версии агентства 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/>
              <a:t>«Эксперт РА», АА</a:t>
            </a:r>
            <a:r>
              <a:rPr lang="ru-RU" sz="1000" dirty="0"/>
              <a:t>(</a:t>
            </a:r>
            <a:r>
              <a:rPr lang="ru-RU" sz="1000"/>
              <a:t>RU) — по версии АКРА</a:t>
            </a:r>
            <a:endParaRPr lang="ru-RU" sz="10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2DD30FA-3C40-4081-81B3-551427265FFD}"/>
              </a:ext>
            </a:extLst>
          </p:cNvPr>
          <p:cNvSpPr txBox="1"/>
          <p:nvPr/>
        </p:nvSpPr>
        <p:spPr>
          <a:xfrm>
            <a:off x="4694738" y="3399446"/>
            <a:ext cx="396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00" dirty="0"/>
              <a:t>Благодарности коллективу компании от Президента России</a:t>
            </a:r>
            <a:br>
              <a:rPr lang="ru-RU" sz="1000" dirty="0"/>
            </a:br>
            <a:r>
              <a:rPr lang="ru-RU" sz="1000" dirty="0"/>
              <a:t>в 2002, 2007 и 2017 гг.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CECEB50-8D50-442B-98A0-9A5B82BD55F9}"/>
              </a:ext>
            </a:extLst>
          </p:cNvPr>
          <p:cNvSpPr txBox="1"/>
          <p:nvPr/>
        </p:nvSpPr>
        <p:spPr>
          <a:xfrm>
            <a:off x="4694737" y="1770689"/>
            <a:ext cx="3731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00" dirty="0"/>
              <a:t>Международный рейтинг финансовой устойчивости </a:t>
            </a:r>
            <a:r>
              <a:rPr lang="ru-RU" sz="1000" dirty="0" err="1"/>
              <a:t>Fitch</a:t>
            </a:r>
            <a:r>
              <a:rPr lang="ru-RU" sz="1000" dirty="0"/>
              <a:t> на уровне «BB»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B151B5-AAD4-4F48-9FA9-BA7BD95C3AEA}"/>
              </a:ext>
            </a:extLst>
          </p:cNvPr>
          <p:cNvSpPr txBox="1"/>
          <p:nvPr/>
        </p:nvSpPr>
        <p:spPr>
          <a:xfrm>
            <a:off x="4692803" y="4194364"/>
            <a:ext cx="373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00" dirty="0"/>
              <a:t>Трижды лауреат Национального конкурса «Компания года» в номинации «Страховая компания»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1327C8-3024-4FBE-A44C-32FC826B18BB}"/>
              </a:ext>
            </a:extLst>
          </p:cNvPr>
          <p:cNvSpPr txBox="1"/>
          <p:nvPr/>
        </p:nvSpPr>
        <p:spPr>
          <a:xfrm>
            <a:off x="4694738" y="2582272"/>
            <a:ext cx="391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00" dirty="0"/>
              <a:t>Сертификат высокого уровня системы менеджмента качества по стандарту ГОСТ Р ИСО 9001-2015 (ISO 9001:2015) </a:t>
            </a:r>
          </a:p>
        </p:txBody>
      </p:sp>
      <p:sp>
        <p:nvSpPr>
          <p:cNvPr id="80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FF708ADC-CFFF-4D2F-AF85-1FE47208E48F}"/>
              </a:ext>
            </a:extLst>
          </p:cNvPr>
          <p:cNvSpPr/>
          <p:nvPr/>
        </p:nvSpPr>
        <p:spPr>
          <a:xfrm>
            <a:off x="4792980" y="622469"/>
            <a:ext cx="3632902" cy="344292"/>
          </a:xfrm>
          <a:prstGeom prst="round2DiagRect">
            <a:avLst>
              <a:gd name="adj1" fmla="val 42193"/>
              <a:gd name="adj2" fmla="val 0"/>
            </a:avLst>
          </a:prstGeom>
          <a:solidFill>
            <a:srgbClr val="3CB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Надежность</a:t>
            </a:r>
          </a:p>
        </p:txBody>
      </p:sp>
      <p:sp>
        <p:nvSpPr>
          <p:cNvPr id="81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6EABC4BD-A869-4303-AA60-D5E2D75AD27A}"/>
              </a:ext>
            </a:extLst>
          </p:cNvPr>
          <p:cNvSpPr/>
          <p:nvPr/>
        </p:nvSpPr>
        <p:spPr>
          <a:xfrm>
            <a:off x="4792980" y="1431852"/>
            <a:ext cx="3632902" cy="344292"/>
          </a:xfrm>
          <a:prstGeom prst="round2DiagRect">
            <a:avLst>
              <a:gd name="adj1" fmla="val 42193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Устойчивость</a:t>
            </a:r>
          </a:p>
        </p:txBody>
      </p:sp>
      <p:sp>
        <p:nvSpPr>
          <p:cNvPr id="82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3FB4D931-883D-4FED-B70C-7352B9364C48}"/>
              </a:ext>
            </a:extLst>
          </p:cNvPr>
          <p:cNvSpPr/>
          <p:nvPr/>
        </p:nvSpPr>
        <p:spPr>
          <a:xfrm>
            <a:off x="4792980" y="2241234"/>
            <a:ext cx="3632902" cy="344292"/>
          </a:xfrm>
          <a:prstGeom prst="round2DiagRect">
            <a:avLst>
              <a:gd name="adj1" fmla="val 42193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Качество</a:t>
            </a:r>
          </a:p>
        </p:txBody>
      </p:sp>
      <p:sp>
        <p:nvSpPr>
          <p:cNvPr id="83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E0488729-20C6-4A36-9590-94761B8A2A57}"/>
              </a:ext>
            </a:extLst>
          </p:cNvPr>
          <p:cNvSpPr/>
          <p:nvPr/>
        </p:nvSpPr>
        <p:spPr>
          <a:xfrm>
            <a:off x="4792980" y="3043582"/>
            <a:ext cx="3632902" cy="344292"/>
          </a:xfrm>
          <a:prstGeom prst="round2DiagRect">
            <a:avLst>
              <a:gd name="adj1" fmla="val 42193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Признание</a:t>
            </a:r>
          </a:p>
        </p:txBody>
      </p:sp>
      <p:sp>
        <p:nvSpPr>
          <p:cNvPr id="84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E957D955-D17E-4E63-802E-B5027D025749}"/>
              </a:ext>
            </a:extLst>
          </p:cNvPr>
          <p:cNvSpPr/>
          <p:nvPr/>
        </p:nvSpPr>
        <p:spPr>
          <a:xfrm>
            <a:off x="4792980" y="3845931"/>
            <a:ext cx="3632902" cy="344292"/>
          </a:xfrm>
          <a:prstGeom prst="round2DiagRect">
            <a:avLst>
              <a:gd name="adj1" fmla="val 42193"/>
              <a:gd name="adj2" fmla="val 0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Заслуги</a:t>
            </a:r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F3671CE7-F3A2-40B6-A3A7-55F80B4C3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</p:spPr>
        <p:txBody>
          <a:bodyPr/>
          <a:lstStyle/>
          <a:p>
            <a:fld id="{777BA12A-04AB-4FA1-87FB-A6D716583812}" type="slidenum">
              <a:rPr lang="ru-RU" smtClean="0">
                <a:latin typeface="+mj-lt"/>
              </a:rPr>
              <a:pPr/>
              <a:t>3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8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клиенты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9E5625-55E9-4A18-8E20-8D7292F49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62" y="837546"/>
            <a:ext cx="1444484" cy="5426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265AD79-9BBE-4CE3-B287-208BCCAFF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4" y="3908690"/>
            <a:ext cx="3536530" cy="42276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нак,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6724F1A9-33D6-445D-90F5-06F5521D1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6" y="1727467"/>
            <a:ext cx="1117006" cy="80517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мната, тарелка, часы&#10;&#10;Автоматически созданное описание">
            <a:extLst>
              <a:ext uri="{FF2B5EF4-FFF2-40B4-BE49-F238E27FC236}">
                <a16:creationId xmlns:a16="http://schemas.microsoft.com/office/drawing/2014/main" id="{6AA303ED-0396-4B60-A1A7-C5D7A82C78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747805"/>
            <a:ext cx="851178" cy="845501"/>
          </a:xfrm>
          <a:prstGeom prst="ellipse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16B9196-9AF4-4998-BDFC-39FDB55BA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44717" y="1649009"/>
            <a:ext cx="789202" cy="77775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5EE0683D-BCC2-464B-B903-F706636A6A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04" y="3960195"/>
            <a:ext cx="1736831" cy="53949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C114A6A-E3C1-47A6-9D04-C90812BF8F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462709" y="642962"/>
            <a:ext cx="731527" cy="79607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лампа&#10;&#10;Автоматически созданное описание">
            <a:extLst>
              <a:ext uri="{FF2B5EF4-FFF2-40B4-BE49-F238E27FC236}">
                <a16:creationId xmlns:a16="http://schemas.microsoft.com/office/drawing/2014/main" id="{35330975-DC83-4690-B11C-119A4CE41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" y="662996"/>
            <a:ext cx="1396613" cy="104182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id="{570CA7EB-FB40-4DD9-9D35-8854A4AD3F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40" y="768487"/>
            <a:ext cx="1094108" cy="68211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F4B3AC83-B556-487F-947C-957A125EEB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83" y="662996"/>
            <a:ext cx="1161006" cy="89178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F0C7F71-F0BD-494A-94D1-C91A7BE2E53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6" b="16856"/>
          <a:stretch/>
        </p:blipFill>
        <p:spPr>
          <a:xfrm>
            <a:off x="2067471" y="2011549"/>
            <a:ext cx="2253531" cy="546017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нщина, сиди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F31105C-C848-4718-911E-AD99AAA428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3" y="2737393"/>
            <a:ext cx="1302258" cy="101611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241AA4F-C86C-4B7E-AFF4-5E4076CEE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34" y="2781952"/>
            <a:ext cx="2040796" cy="85713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EFD2531-44AF-4FD7-804F-EF140C58DC4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5" b="25243"/>
          <a:stretch/>
        </p:blipFill>
        <p:spPr>
          <a:xfrm>
            <a:off x="4196171" y="2545349"/>
            <a:ext cx="2409848" cy="839296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710B26A-967F-47AB-9C62-C5E979919D1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004308" y="2583080"/>
            <a:ext cx="1592060" cy="53949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тол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58D2026-A344-43C3-8949-954D8602B91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6" b="26816"/>
          <a:stretch/>
        </p:blipFill>
        <p:spPr>
          <a:xfrm>
            <a:off x="7099203" y="3313430"/>
            <a:ext cx="1444484" cy="501683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23F825D5-84F8-4148-A196-84009992876B}"/>
              </a:ext>
            </a:extLst>
          </p:cNvPr>
          <p:cNvGrpSpPr/>
          <p:nvPr/>
        </p:nvGrpSpPr>
        <p:grpSpPr>
          <a:xfrm>
            <a:off x="7316260" y="1881241"/>
            <a:ext cx="1195628" cy="348957"/>
            <a:chOff x="6995872" y="1922990"/>
            <a:chExt cx="1097851" cy="320420"/>
          </a:xfrm>
        </p:grpSpPr>
        <p:grpSp>
          <p:nvGrpSpPr>
            <p:cNvPr id="80" name="Рисунок 66">
              <a:extLst>
                <a:ext uri="{FF2B5EF4-FFF2-40B4-BE49-F238E27FC236}">
                  <a16:creationId xmlns:a16="http://schemas.microsoft.com/office/drawing/2014/main" id="{E8791D0B-06AA-42D6-A589-F88122CE89D7}"/>
                </a:ext>
              </a:extLst>
            </p:cNvPr>
            <p:cNvGrpSpPr/>
            <p:nvPr/>
          </p:nvGrpSpPr>
          <p:grpSpPr>
            <a:xfrm>
              <a:off x="7700912" y="1922990"/>
              <a:ext cx="392811" cy="320420"/>
              <a:chOff x="7700912" y="1922990"/>
              <a:chExt cx="392811" cy="320420"/>
            </a:xfrm>
          </p:grpSpPr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D595200B-B650-46E7-99BA-48B6A7F3D81F}"/>
                  </a:ext>
                </a:extLst>
              </p:cNvPr>
              <p:cNvSpPr/>
              <p:nvPr/>
            </p:nvSpPr>
            <p:spPr>
              <a:xfrm>
                <a:off x="7700912" y="1922990"/>
                <a:ext cx="392811" cy="320420"/>
              </a:xfrm>
              <a:custGeom>
                <a:avLst/>
                <a:gdLst>
                  <a:gd name="connsiteX0" fmla="*/ 241078 w 392811"/>
                  <a:gd name="connsiteY0" fmla="*/ 0 h 320420"/>
                  <a:gd name="connsiteX1" fmla="*/ 131064 w 392811"/>
                  <a:gd name="connsiteY1" fmla="*/ 126968 h 320420"/>
                  <a:gd name="connsiteX2" fmla="*/ 131064 w 392811"/>
                  <a:gd name="connsiteY2" fmla="*/ 0 h 320420"/>
                  <a:gd name="connsiteX3" fmla="*/ 0 w 392811"/>
                  <a:gd name="connsiteY3" fmla="*/ 0 h 320420"/>
                  <a:gd name="connsiteX4" fmla="*/ 0 w 392811"/>
                  <a:gd name="connsiteY4" fmla="*/ 320421 h 320420"/>
                  <a:gd name="connsiteX5" fmla="*/ 131064 w 392811"/>
                  <a:gd name="connsiteY5" fmla="*/ 320421 h 320420"/>
                  <a:gd name="connsiteX6" fmla="*/ 131064 w 392811"/>
                  <a:gd name="connsiteY6" fmla="*/ 179451 h 320420"/>
                  <a:gd name="connsiteX7" fmla="*/ 241078 w 392811"/>
                  <a:gd name="connsiteY7" fmla="*/ 320421 h 320420"/>
                  <a:gd name="connsiteX8" fmla="*/ 392811 w 392811"/>
                  <a:gd name="connsiteY8" fmla="*/ 320421 h 320420"/>
                  <a:gd name="connsiteX9" fmla="*/ 256127 w 392811"/>
                  <a:gd name="connsiteY9" fmla="*/ 153162 h 320420"/>
                  <a:gd name="connsiteX10" fmla="*/ 392811 w 392811"/>
                  <a:gd name="connsiteY10" fmla="*/ 0 h 320420"/>
                  <a:gd name="connsiteX11" fmla="*/ 241078 w 392811"/>
                  <a:gd name="connsiteY11" fmla="*/ 0 h 32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2811" h="320420">
                    <a:moveTo>
                      <a:pt x="241078" y="0"/>
                    </a:moveTo>
                    <a:lnTo>
                      <a:pt x="131064" y="126968"/>
                    </a:lnTo>
                    <a:lnTo>
                      <a:pt x="131064" y="0"/>
                    </a:lnTo>
                    <a:lnTo>
                      <a:pt x="0" y="0"/>
                    </a:lnTo>
                    <a:lnTo>
                      <a:pt x="0" y="320421"/>
                    </a:lnTo>
                    <a:lnTo>
                      <a:pt x="131064" y="320421"/>
                    </a:lnTo>
                    <a:lnTo>
                      <a:pt x="131064" y="179451"/>
                    </a:lnTo>
                    <a:lnTo>
                      <a:pt x="241078" y="320421"/>
                    </a:lnTo>
                    <a:lnTo>
                      <a:pt x="392811" y="320421"/>
                    </a:lnTo>
                    <a:lnTo>
                      <a:pt x="256127" y="153162"/>
                    </a:lnTo>
                    <a:lnTo>
                      <a:pt x="392811" y="0"/>
                    </a:lnTo>
                    <a:lnTo>
                      <a:pt x="241078" y="0"/>
                    </a:lnTo>
                    <a:close/>
                  </a:path>
                </a:pathLst>
              </a:custGeom>
              <a:solidFill>
                <a:srgbClr val="F718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F465211F-CC52-4E06-B098-B83B77B847C1}"/>
                  </a:ext>
                </a:extLst>
              </p:cNvPr>
              <p:cNvSpPr/>
              <p:nvPr/>
            </p:nvSpPr>
            <p:spPr>
              <a:xfrm>
                <a:off x="7700912" y="1922990"/>
                <a:ext cx="392811" cy="320420"/>
              </a:xfrm>
              <a:custGeom>
                <a:avLst/>
                <a:gdLst>
                  <a:gd name="connsiteX0" fmla="*/ 241078 w 392811"/>
                  <a:gd name="connsiteY0" fmla="*/ 0 h 320420"/>
                  <a:gd name="connsiteX1" fmla="*/ 131064 w 392811"/>
                  <a:gd name="connsiteY1" fmla="*/ 126968 h 320420"/>
                  <a:gd name="connsiteX2" fmla="*/ 131064 w 392811"/>
                  <a:gd name="connsiteY2" fmla="*/ 0 h 320420"/>
                  <a:gd name="connsiteX3" fmla="*/ 0 w 392811"/>
                  <a:gd name="connsiteY3" fmla="*/ 0 h 320420"/>
                  <a:gd name="connsiteX4" fmla="*/ 0 w 392811"/>
                  <a:gd name="connsiteY4" fmla="*/ 320421 h 320420"/>
                  <a:gd name="connsiteX5" fmla="*/ 131064 w 392811"/>
                  <a:gd name="connsiteY5" fmla="*/ 320421 h 320420"/>
                  <a:gd name="connsiteX6" fmla="*/ 131064 w 392811"/>
                  <a:gd name="connsiteY6" fmla="*/ 179451 h 320420"/>
                  <a:gd name="connsiteX7" fmla="*/ 241078 w 392811"/>
                  <a:gd name="connsiteY7" fmla="*/ 320421 h 320420"/>
                  <a:gd name="connsiteX8" fmla="*/ 392811 w 392811"/>
                  <a:gd name="connsiteY8" fmla="*/ 320421 h 320420"/>
                  <a:gd name="connsiteX9" fmla="*/ 256127 w 392811"/>
                  <a:gd name="connsiteY9" fmla="*/ 153162 h 320420"/>
                  <a:gd name="connsiteX10" fmla="*/ 392811 w 392811"/>
                  <a:gd name="connsiteY10" fmla="*/ 0 h 320420"/>
                  <a:gd name="connsiteX11" fmla="*/ 241078 w 392811"/>
                  <a:gd name="connsiteY11" fmla="*/ 0 h 32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2811" h="320420">
                    <a:moveTo>
                      <a:pt x="241078" y="0"/>
                    </a:moveTo>
                    <a:lnTo>
                      <a:pt x="131064" y="126968"/>
                    </a:lnTo>
                    <a:lnTo>
                      <a:pt x="131064" y="0"/>
                    </a:lnTo>
                    <a:lnTo>
                      <a:pt x="0" y="0"/>
                    </a:lnTo>
                    <a:lnTo>
                      <a:pt x="0" y="320421"/>
                    </a:lnTo>
                    <a:lnTo>
                      <a:pt x="131064" y="320421"/>
                    </a:lnTo>
                    <a:lnTo>
                      <a:pt x="131064" y="179451"/>
                    </a:lnTo>
                    <a:lnTo>
                      <a:pt x="241078" y="320421"/>
                    </a:lnTo>
                    <a:lnTo>
                      <a:pt x="392811" y="320421"/>
                    </a:lnTo>
                    <a:lnTo>
                      <a:pt x="256127" y="153162"/>
                    </a:lnTo>
                    <a:lnTo>
                      <a:pt x="392811" y="0"/>
                    </a:lnTo>
                    <a:lnTo>
                      <a:pt x="241078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flat">
                <a:solidFill>
                  <a:srgbClr val="000000">
                    <a:alpha val="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83" name="Рисунок 66">
              <a:extLst>
                <a:ext uri="{FF2B5EF4-FFF2-40B4-BE49-F238E27FC236}">
                  <a16:creationId xmlns:a16="http://schemas.microsoft.com/office/drawing/2014/main" id="{E8791D0B-06AA-42D6-A589-F88122CE89D7}"/>
                </a:ext>
              </a:extLst>
            </p:cNvPr>
            <p:cNvGrpSpPr/>
            <p:nvPr/>
          </p:nvGrpSpPr>
          <p:grpSpPr>
            <a:xfrm>
              <a:off x="7348392" y="1922990"/>
              <a:ext cx="320420" cy="320420"/>
              <a:chOff x="7348392" y="1922990"/>
              <a:chExt cx="320420" cy="320420"/>
            </a:xfrm>
          </p:grpSpPr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5F2CB0C7-554B-40E5-89AB-9E3FAFC6B6F1}"/>
                  </a:ext>
                </a:extLst>
              </p:cNvPr>
              <p:cNvSpPr/>
              <p:nvPr/>
            </p:nvSpPr>
            <p:spPr>
              <a:xfrm>
                <a:off x="7348392" y="1922990"/>
                <a:ext cx="320420" cy="320420"/>
              </a:xfrm>
              <a:custGeom>
                <a:avLst/>
                <a:gdLst>
                  <a:gd name="connsiteX0" fmla="*/ 94774 w 320420"/>
                  <a:gd name="connsiteY0" fmla="*/ 0 h 320420"/>
                  <a:gd name="connsiteX1" fmla="*/ 0 w 320420"/>
                  <a:gd name="connsiteY1" fmla="*/ 0 h 320420"/>
                  <a:gd name="connsiteX2" fmla="*/ 0 w 320420"/>
                  <a:gd name="connsiteY2" fmla="*/ 130969 h 320420"/>
                  <a:gd name="connsiteX3" fmla="*/ 94774 w 320420"/>
                  <a:gd name="connsiteY3" fmla="*/ 130969 h 320420"/>
                  <a:gd name="connsiteX4" fmla="*/ 94774 w 320420"/>
                  <a:gd name="connsiteY4" fmla="*/ 320421 h 320420"/>
                  <a:gd name="connsiteX5" fmla="*/ 225743 w 320420"/>
                  <a:gd name="connsiteY5" fmla="*/ 320421 h 320420"/>
                  <a:gd name="connsiteX6" fmla="*/ 225743 w 320420"/>
                  <a:gd name="connsiteY6" fmla="*/ 130969 h 320420"/>
                  <a:gd name="connsiteX7" fmla="*/ 320421 w 320420"/>
                  <a:gd name="connsiteY7" fmla="*/ 130969 h 320420"/>
                  <a:gd name="connsiteX8" fmla="*/ 320421 w 320420"/>
                  <a:gd name="connsiteY8" fmla="*/ 0 h 320420"/>
                  <a:gd name="connsiteX9" fmla="*/ 225743 w 320420"/>
                  <a:gd name="connsiteY9" fmla="*/ 0 h 320420"/>
                  <a:gd name="connsiteX10" fmla="*/ 94774 w 320420"/>
                  <a:gd name="connsiteY10" fmla="*/ 0 h 32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20" h="320420">
                    <a:moveTo>
                      <a:pt x="94774" y="0"/>
                    </a:moveTo>
                    <a:lnTo>
                      <a:pt x="0" y="0"/>
                    </a:lnTo>
                    <a:lnTo>
                      <a:pt x="0" y="130969"/>
                    </a:lnTo>
                    <a:lnTo>
                      <a:pt x="94774" y="130969"/>
                    </a:lnTo>
                    <a:lnTo>
                      <a:pt x="94774" y="320421"/>
                    </a:lnTo>
                    <a:lnTo>
                      <a:pt x="225743" y="320421"/>
                    </a:lnTo>
                    <a:lnTo>
                      <a:pt x="225743" y="130969"/>
                    </a:lnTo>
                    <a:lnTo>
                      <a:pt x="320421" y="130969"/>
                    </a:lnTo>
                    <a:lnTo>
                      <a:pt x="320421" y="0"/>
                    </a:lnTo>
                    <a:lnTo>
                      <a:pt x="225743" y="0"/>
                    </a:lnTo>
                    <a:lnTo>
                      <a:pt x="94774" y="0"/>
                    </a:lnTo>
                    <a:close/>
                  </a:path>
                </a:pathLst>
              </a:custGeom>
              <a:solidFill>
                <a:srgbClr val="F718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9C725884-0E7C-4F06-AA0F-BBC72E0D3227}"/>
                  </a:ext>
                </a:extLst>
              </p:cNvPr>
              <p:cNvSpPr/>
              <p:nvPr/>
            </p:nvSpPr>
            <p:spPr>
              <a:xfrm>
                <a:off x="7348392" y="1922990"/>
                <a:ext cx="320420" cy="320420"/>
              </a:xfrm>
              <a:custGeom>
                <a:avLst/>
                <a:gdLst>
                  <a:gd name="connsiteX0" fmla="*/ 94774 w 320420"/>
                  <a:gd name="connsiteY0" fmla="*/ 0 h 320420"/>
                  <a:gd name="connsiteX1" fmla="*/ 0 w 320420"/>
                  <a:gd name="connsiteY1" fmla="*/ 0 h 320420"/>
                  <a:gd name="connsiteX2" fmla="*/ 0 w 320420"/>
                  <a:gd name="connsiteY2" fmla="*/ 130969 h 320420"/>
                  <a:gd name="connsiteX3" fmla="*/ 94774 w 320420"/>
                  <a:gd name="connsiteY3" fmla="*/ 130969 h 320420"/>
                  <a:gd name="connsiteX4" fmla="*/ 94774 w 320420"/>
                  <a:gd name="connsiteY4" fmla="*/ 320421 h 320420"/>
                  <a:gd name="connsiteX5" fmla="*/ 225743 w 320420"/>
                  <a:gd name="connsiteY5" fmla="*/ 320421 h 320420"/>
                  <a:gd name="connsiteX6" fmla="*/ 225743 w 320420"/>
                  <a:gd name="connsiteY6" fmla="*/ 130969 h 320420"/>
                  <a:gd name="connsiteX7" fmla="*/ 320421 w 320420"/>
                  <a:gd name="connsiteY7" fmla="*/ 130969 h 320420"/>
                  <a:gd name="connsiteX8" fmla="*/ 320421 w 320420"/>
                  <a:gd name="connsiteY8" fmla="*/ 0 h 320420"/>
                  <a:gd name="connsiteX9" fmla="*/ 225743 w 320420"/>
                  <a:gd name="connsiteY9" fmla="*/ 0 h 320420"/>
                  <a:gd name="connsiteX10" fmla="*/ 94774 w 320420"/>
                  <a:gd name="connsiteY10" fmla="*/ 0 h 32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20" h="320420">
                    <a:moveTo>
                      <a:pt x="94774" y="0"/>
                    </a:moveTo>
                    <a:lnTo>
                      <a:pt x="0" y="0"/>
                    </a:lnTo>
                    <a:lnTo>
                      <a:pt x="0" y="130969"/>
                    </a:lnTo>
                    <a:lnTo>
                      <a:pt x="94774" y="130969"/>
                    </a:lnTo>
                    <a:lnTo>
                      <a:pt x="94774" y="320421"/>
                    </a:lnTo>
                    <a:lnTo>
                      <a:pt x="225743" y="320421"/>
                    </a:lnTo>
                    <a:lnTo>
                      <a:pt x="225743" y="130969"/>
                    </a:lnTo>
                    <a:lnTo>
                      <a:pt x="320421" y="130969"/>
                    </a:lnTo>
                    <a:lnTo>
                      <a:pt x="320421" y="0"/>
                    </a:lnTo>
                    <a:lnTo>
                      <a:pt x="225743" y="0"/>
                    </a:lnTo>
                    <a:lnTo>
                      <a:pt x="94774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flat">
                <a:solidFill>
                  <a:srgbClr val="000000">
                    <a:alpha val="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86" name="Рисунок 66">
              <a:extLst>
                <a:ext uri="{FF2B5EF4-FFF2-40B4-BE49-F238E27FC236}">
                  <a16:creationId xmlns:a16="http://schemas.microsoft.com/office/drawing/2014/main" id="{E8791D0B-06AA-42D6-A589-F88122CE89D7}"/>
                </a:ext>
              </a:extLst>
            </p:cNvPr>
            <p:cNvGrpSpPr/>
            <p:nvPr/>
          </p:nvGrpSpPr>
          <p:grpSpPr>
            <a:xfrm>
              <a:off x="6995872" y="1922990"/>
              <a:ext cx="320516" cy="320420"/>
              <a:chOff x="6995872" y="1922990"/>
              <a:chExt cx="320516" cy="320420"/>
            </a:xfrm>
          </p:grpSpPr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76B039E7-084F-4532-8EA7-8BBBE8F3EE8B}"/>
                  </a:ext>
                </a:extLst>
              </p:cNvPr>
              <p:cNvSpPr/>
              <p:nvPr/>
            </p:nvSpPr>
            <p:spPr>
              <a:xfrm>
                <a:off x="6995872" y="1922990"/>
                <a:ext cx="320516" cy="320420"/>
              </a:xfrm>
              <a:custGeom>
                <a:avLst/>
                <a:gdLst>
                  <a:gd name="connsiteX0" fmla="*/ 94869 w 320516"/>
                  <a:gd name="connsiteY0" fmla="*/ 0 h 320420"/>
                  <a:gd name="connsiteX1" fmla="*/ 0 w 320516"/>
                  <a:gd name="connsiteY1" fmla="*/ 0 h 320420"/>
                  <a:gd name="connsiteX2" fmla="*/ 0 w 320516"/>
                  <a:gd name="connsiteY2" fmla="*/ 130969 h 320420"/>
                  <a:gd name="connsiteX3" fmla="*/ 94869 w 320516"/>
                  <a:gd name="connsiteY3" fmla="*/ 130969 h 320420"/>
                  <a:gd name="connsiteX4" fmla="*/ 94869 w 320516"/>
                  <a:gd name="connsiteY4" fmla="*/ 320421 h 320420"/>
                  <a:gd name="connsiteX5" fmla="*/ 225647 w 320516"/>
                  <a:gd name="connsiteY5" fmla="*/ 320421 h 320420"/>
                  <a:gd name="connsiteX6" fmla="*/ 225647 w 320516"/>
                  <a:gd name="connsiteY6" fmla="*/ 130969 h 320420"/>
                  <a:gd name="connsiteX7" fmla="*/ 320516 w 320516"/>
                  <a:gd name="connsiteY7" fmla="*/ 130969 h 320420"/>
                  <a:gd name="connsiteX8" fmla="*/ 320516 w 320516"/>
                  <a:gd name="connsiteY8" fmla="*/ 0 h 320420"/>
                  <a:gd name="connsiteX9" fmla="*/ 225647 w 320516"/>
                  <a:gd name="connsiteY9" fmla="*/ 0 h 320420"/>
                  <a:gd name="connsiteX10" fmla="*/ 94869 w 320516"/>
                  <a:gd name="connsiteY10" fmla="*/ 0 h 32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516" h="320420">
                    <a:moveTo>
                      <a:pt x="94869" y="0"/>
                    </a:moveTo>
                    <a:lnTo>
                      <a:pt x="0" y="0"/>
                    </a:lnTo>
                    <a:lnTo>
                      <a:pt x="0" y="130969"/>
                    </a:lnTo>
                    <a:lnTo>
                      <a:pt x="94869" y="130969"/>
                    </a:lnTo>
                    <a:lnTo>
                      <a:pt x="94869" y="320421"/>
                    </a:lnTo>
                    <a:lnTo>
                      <a:pt x="225647" y="320421"/>
                    </a:lnTo>
                    <a:lnTo>
                      <a:pt x="225647" y="130969"/>
                    </a:lnTo>
                    <a:lnTo>
                      <a:pt x="320516" y="130969"/>
                    </a:lnTo>
                    <a:lnTo>
                      <a:pt x="320516" y="0"/>
                    </a:lnTo>
                    <a:lnTo>
                      <a:pt x="225647" y="0"/>
                    </a:lnTo>
                    <a:lnTo>
                      <a:pt x="94869" y="0"/>
                    </a:lnTo>
                    <a:close/>
                  </a:path>
                </a:pathLst>
              </a:custGeom>
              <a:solidFill>
                <a:srgbClr val="F718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39770B0C-0DE6-4D32-ACA9-C86FCD8C3E70}"/>
                  </a:ext>
                </a:extLst>
              </p:cNvPr>
              <p:cNvSpPr/>
              <p:nvPr/>
            </p:nvSpPr>
            <p:spPr>
              <a:xfrm>
                <a:off x="6995872" y="1922990"/>
                <a:ext cx="320516" cy="320420"/>
              </a:xfrm>
              <a:custGeom>
                <a:avLst/>
                <a:gdLst>
                  <a:gd name="connsiteX0" fmla="*/ 94869 w 320516"/>
                  <a:gd name="connsiteY0" fmla="*/ 0 h 320420"/>
                  <a:gd name="connsiteX1" fmla="*/ 0 w 320516"/>
                  <a:gd name="connsiteY1" fmla="*/ 0 h 320420"/>
                  <a:gd name="connsiteX2" fmla="*/ 0 w 320516"/>
                  <a:gd name="connsiteY2" fmla="*/ 130969 h 320420"/>
                  <a:gd name="connsiteX3" fmla="*/ 94869 w 320516"/>
                  <a:gd name="connsiteY3" fmla="*/ 130969 h 320420"/>
                  <a:gd name="connsiteX4" fmla="*/ 94869 w 320516"/>
                  <a:gd name="connsiteY4" fmla="*/ 320421 h 320420"/>
                  <a:gd name="connsiteX5" fmla="*/ 225647 w 320516"/>
                  <a:gd name="connsiteY5" fmla="*/ 320421 h 320420"/>
                  <a:gd name="connsiteX6" fmla="*/ 225647 w 320516"/>
                  <a:gd name="connsiteY6" fmla="*/ 130969 h 320420"/>
                  <a:gd name="connsiteX7" fmla="*/ 320516 w 320516"/>
                  <a:gd name="connsiteY7" fmla="*/ 130969 h 320420"/>
                  <a:gd name="connsiteX8" fmla="*/ 320516 w 320516"/>
                  <a:gd name="connsiteY8" fmla="*/ 0 h 320420"/>
                  <a:gd name="connsiteX9" fmla="*/ 225647 w 320516"/>
                  <a:gd name="connsiteY9" fmla="*/ 0 h 320420"/>
                  <a:gd name="connsiteX10" fmla="*/ 94869 w 320516"/>
                  <a:gd name="connsiteY10" fmla="*/ 0 h 32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516" h="320420">
                    <a:moveTo>
                      <a:pt x="94869" y="0"/>
                    </a:moveTo>
                    <a:lnTo>
                      <a:pt x="0" y="0"/>
                    </a:lnTo>
                    <a:lnTo>
                      <a:pt x="0" y="130969"/>
                    </a:lnTo>
                    <a:lnTo>
                      <a:pt x="94869" y="130969"/>
                    </a:lnTo>
                    <a:lnTo>
                      <a:pt x="94869" y="320421"/>
                    </a:lnTo>
                    <a:lnTo>
                      <a:pt x="225647" y="320421"/>
                    </a:lnTo>
                    <a:lnTo>
                      <a:pt x="225647" y="130969"/>
                    </a:lnTo>
                    <a:lnTo>
                      <a:pt x="320516" y="130969"/>
                    </a:lnTo>
                    <a:lnTo>
                      <a:pt x="320516" y="0"/>
                    </a:lnTo>
                    <a:lnTo>
                      <a:pt x="225647" y="0"/>
                    </a:lnTo>
                    <a:lnTo>
                      <a:pt x="94869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flat">
                <a:solidFill>
                  <a:srgbClr val="000000">
                    <a:alpha val="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7E30A3BB-6C0B-4D79-BC56-950785CF14E7}"/>
              </a:ext>
            </a:extLst>
          </p:cNvPr>
          <p:cNvSpPr txBox="1"/>
          <p:nvPr/>
        </p:nvSpPr>
        <p:spPr>
          <a:xfrm>
            <a:off x="4648440" y="4262829"/>
            <a:ext cx="2183078" cy="374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b="1" cap="all" spc="30" dirty="0">
                <a:effectLst/>
                <a:latin typeface="arial" panose="020B0604020202020204" pitchFamily="34" charset="0"/>
              </a:rPr>
              <a:t>Министерство обороны Российской Федерации</a:t>
            </a:r>
            <a:endParaRPr lang="ru-RU" sz="800" b="1" cap="all" spc="30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8C1C92F-ED49-4004-860A-D8296D2CBFF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719176" y="3245452"/>
            <a:ext cx="1499982" cy="101611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9652ED3-A712-4A5E-9FF2-60CADFEB93A1}"/>
              </a:ext>
            </a:extLst>
          </p:cNvPr>
          <p:cNvSpPr txBox="1"/>
          <p:nvPr/>
        </p:nvSpPr>
        <p:spPr>
          <a:xfrm>
            <a:off x="1699766" y="1447030"/>
            <a:ext cx="2183078" cy="374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cap="all" spc="30" dirty="0">
                <a:effectLst/>
                <a:latin typeface="arial" panose="020B0604020202020204" pitchFamily="34" charset="0"/>
              </a:rPr>
              <a:t>Министерство транспорта Российской Федерации</a:t>
            </a:r>
            <a:endParaRPr lang="ru-RU" sz="800" b="1" cap="all" spc="3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8F6359-9B9D-497D-9008-AD64C7CB88D0}"/>
              </a:ext>
            </a:extLst>
          </p:cNvPr>
          <p:cNvSpPr txBox="1"/>
          <p:nvPr/>
        </p:nvSpPr>
        <p:spPr>
          <a:xfrm>
            <a:off x="5261158" y="1800078"/>
            <a:ext cx="1990833" cy="52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b="1" cap="all" spc="30" dirty="0">
                <a:effectLst/>
                <a:latin typeface="arial" panose="020B0604020202020204" pitchFamily="34" charset="0"/>
              </a:rPr>
              <a:t>НАУЧНО-ПРОИЗВОДСТВЕННОЕ ОБЪЕДИНЕНИЕ им. </a:t>
            </a:r>
            <a:br>
              <a:rPr lang="ru-RU" sz="800" b="1" cap="all" spc="30" dirty="0">
                <a:effectLst/>
                <a:latin typeface="arial" panose="020B0604020202020204" pitchFamily="34" charset="0"/>
              </a:rPr>
            </a:br>
            <a:r>
              <a:rPr lang="ru-RU" sz="800" b="1" cap="all" spc="30" dirty="0">
                <a:effectLst/>
                <a:latin typeface="arial" panose="020B0604020202020204" pitchFamily="34" charset="0"/>
              </a:rPr>
              <a:t>С.А. ЛАВОЧКИНА</a:t>
            </a:r>
            <a:endParaRPr lang="ru-RU" sz="800" b="1" cap="all" spc="30" dirty="0"/>
          </a:p>
        </p:txBody>
      </p:sp>
    </p:spTree>
    <p:extLst>
      <p:ext uri="{BB962C8B-B14F-4D97-AF65-F5344CB8AC3E}">
        <p14:creationId xmlns:p14="http://schemas.microsoft.com/office/powerpoint/2010/main" val="188729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Достижения и награды</a:t>
            </a:r>
          </a:p>
        </p:txBody>
      </p:sp>
      <p:sp>
        <p:nvSpPr>
          <p:cNvPr id="59" name="object 7"/>
          <p:cNvSpPr/>
          <p:nvPr/>
        </p:nvSpPr>
        <p:spPr>
          <a:xfrm>
            <a:off x="602614" y="991363"/>
            <a:ext cx="130424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62" y="0"/>
                </a:lnTo>
              </a:path>
            </a:pathLst>
          </a:custGeom>
          <a:ln w="11150">
            <a:solidFill>
              <a:srgbClr val="DF2027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0" name="object 8"/>
          <p:cNvSpPr/>
          <p:nvPr/>
        </p:nvSpPr>
        <p:spPr>
          <a:xfrm>
            <a:off x="613279" y="958854"/>
            <a:ext cx="120015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3913" y="0"/>
                </a:lnTo>
              </a:path>
            </a:pathLst>
          </a:custGeom>
          <a:ln w="11137">
            <a:solidFill>
              <a:srgbClr val="DF2027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1" name="object 9"/>
          <p:cNvSpPr/>
          <p:nvPr/>
        </p:nvSpPr>
        <p:spPr>
          <a:xfrm>
            <a:off x="624264" y="974977"/>
            <a:ext cx="131037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432" y="0"/>
                </a:lnTo>
              </a:path>
            </a:pathLst>
          </a:custGeom>
          <a:ln w="11150">
            <a:solidFill>
              <a:srgbClr val="DF2027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2" name="object 10"/>
          <p:cNvSpPr/>
          <p:nvPr/>
        </p:nvSpPr>
        <p:spPr>
          <a:xfrm>
            <a:off x="806418" y="949799"/>
            <a:ext cx="271384" cy="182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3" name="object 11"/>
          <p:cNvSpPr/>
          <p:nvPr/>
        </p:nvSpPr>
        <p:spPr>
          <a:xfrm>
            <a:off x="1099733" y="949790"/>
            <a:ext cx="108809" cy="115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4" name="object 12"/>
          <p:cNvSpPr/>
          <p:nvPr/>
        </p:nvSpPr>
        <p:spPr>
          <a:xfrm>
            <a:off x="1230031" y="951061"/>
            <a:ext cx="103751" cy="1108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5" name="object 13"/>
          <p:cNvSpPr/>
          <p:nvPr/>
        </p:nvSpPr>
        <p:spPr>
          <a:xfrm>
            <a:off x="1355268" y="920693"/>
            <a:ext cx="86043" cy="144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6" name="object 14"/>
          <p:cNvSpPr/>
          <p:nvPr/>
        </p:nvSpPr>
        <p:spPr>
          <a:xfrm>
            <a:off x="635414" y="888636"/>
            <a:ext cx="142671" cy="60008"/>
          </a:xfrm>
          <a:custGeom>
            <a:avLst/>
            <a:gdLst/>
            <a:ahLst/>
            <a:cxnLst/>
            <a:rect l="l" t="t" r="r" b="b"/>
            <a:pathLst>
              <a:path w="147954" h="62230">
                <a:moveTo>
                  <a:pt x="56299" y="3530"/>
                </a:moveTo>
                <a:lnTo>
                  <a:pt x="19710" y="3530"/>
                </a:lnTo>
                <a:lnTo>
                  <a:pt x="19710" y="61683"/>
                </a:lnTo>
                <a:lnTo>
                  <a:pt x="56299" y="61683"/>
                </a:lnTo>
                <a:lnTo>
                  <a:pt x="56299" y="3530"/>
                </a:lnTo>
                <a:close/>
              </a:path>
              <a:path w="147954" h="62230">
                <a:moveTo>
                  <a:pt x="147383" y="0"/>
                </a:moveTo>
                <a:lnTo>
                  <a:pt x="0" y="0"/>
                </a:lnTo>
                <a:lnTo>
                  <a:pt x="0" y="3530"/>
                </a:lnTo>
                <a:lnTo>
                  <a:pt x="104660" y="3530"/>
                </a:lnTo>
                <a:lnTo>
                  <a:pt x="111645" y="5080"/>
                </a:lnTo>
                <a:lnTo>
                  <a:pt x="141833" y="36626"/>
                </a:lnTo>
                <a:lnTo>
                  <a:pt x="144106" y="43141"/>
                </a:lnTo>
                <a:lnTo>
                  <a:pt x="147383" y="43141"/>
                </a:lnTo>
                <a:lnTo>
                  <a:pt x="147383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7" name="object 15"/>
          <p:cNvSpPr/>
          <p:nvPr/>
        </p:nvSpPr>
        <p:spPr>
          <a:xfrm>
            <a:off x="635446" y="1001580"/>
            <a:ext cx="152468" cy="60620"/>
          </a:xfrm>
          <a:custGeom>
            <a:avLst/>
            <a:gdLst/>
            <a:ahLst/>
            <a:cxnLst/>
            <a:rect l="l" t="t" r="r" b="b"/>
            <a:pathLst>
              <a:path w="158115" h="62865">
                <a:moveTo>
                  <a:pt x="157695" y="7264"/>
                </a:moveTo>
                <a:lnTo>
                  <a:pt x="154419" y="7264"/>
                </a:lnTo>
                <a:lnTo>
                  <a:pt x="152730" y="14503"/>
                </a:lnTo>
                <a:lnTo>
                  <a:pt x="150291" y="21272"/>
                </a:lnTo>
                <a:lnTo>
                  <a:pt x="124815" y="52476"/>
                </a:lnTo>
                <a:lnTo>
                  <a:pt x="105384" y="58991"/>
                </a:lnTo>
                <a:lnTo>
                  <a:pt x="0" y="58991"/>
                </a:lnTo>
                <a:lnTo>
                  <a:pt x="0" y="62522"/>
                </a:lnTo>
                <a:lnTo>
                  <a:pt x="157695" y="62522"/>
                </a:lnTo>
                <a:lnTo>
                  <a:pt x="157695" y="7264"/>
                </a:lnTo>
                <a:close/>
              </a:path>
              <a:path w="158115" h="62865">
                <a:moveTo>
                  <a:pt x="56260" y="0"/>
                </a:moveTo>
                <a:lnTo>
                  <a:pt x="19672" y="0"/>
                </a:lnTo>
                <a:lnTo>
                  <a:pt x="19672" y="58991"/>
                </a:lnTo>
                <a:lnTo>
                  <a:pt x="56260" y="58991"/>
                </a:lnTo>
                <a:lnTo>
                  <a:pt x="56260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8" name="object 16"/>
          <p:cNvSpPr/>
          <p:nvPr/>
        </p:nvSpPr>
        <p:spPr>
          <a:xfrm>
            <a:off x="1526485" y="953369"/>
            <a:ext cx="28779" cy="43475"/>
          </a:xfrm>
          <a:custGeom>
            <a:avLst/>
            <a:gdLst/>
            <a:ahLst/>
            <a:cxnLst/>
            <a:rect l="l" t="t" r="r" b="b"/>
            <a:pathLst>
              <a:path w="29844" h="45084">
                <a:moveTo>
                  <a:pt x="23342" y="0"/>
                </a:moveTo>
                <a:lnTo>
                  <a:pt x="0" y="0"/>
                </a:lnTo>
                <a:lnTo>
                  <a:pt x="0" y="44894"/>
                </a:lnTo>
                <a:lnTo>
                  <a:pt x="3403" y="44894"/>
                </a:lnTo>
                <a:lnTo>
                  <a:pt x="3403" y="27774"/>
                </a:lnTo>
                <a:lnTo>
                  <a:pt x="23342" y="27774"/>
                </a:lnTo>
                <a:lnTo>
                  <a:pt x="26521" y="24561"/>
                </a:lnTo>
                <a:lnTo>
                  <a:pt x="3403" y="24561"/>
                </a:lnTo>
                <a:lnTo>
                  <a:pt x="3403" y="3213"/>
                </a:lnTo>
                <a:lnTo>
                  <a:pt x="26521" y="3213"/>
                </a:lnTo>
                <a:lnTo>
                  <a:pt x="23342" y="0"/>
                </a:lnTo>
                <a:close/>
              </a:path>
              <a:path w="29844" h="45084">
                <a:moveTo>
                  <a:pt x="26521" y="3213"/>
                </a:moveTo>
                <a:lnTo>
                  <a:pt x="21424" y="3213"/>
                </a:lnTo>
                <a:lnTo>
                  <a:pt x="25844" y="7696"/>
                </a:lnTo>
                <a:lnTo>
                  <a:pt x="25844" y="20078"/>
                </a:lnTo>
                <a:lnTo>
                  <a:pt x="21424" y="24561"/>
                </a:lnTo>
                <a:lnTo>
                  <a:pt x="26521" y="24561"/>
                </a:lnTo>
                <a:lnTo>
                  <a:pt x="29248" y="21805"/>
                </a:lnTo>
                <a:lnTo>
                  <a:pt x="29248" y="5969"/>
                </a:lnTo>
                <a:lnTo>
                  <a:pt x="26521" y="3213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9" name="object 17"/>
          <p:cNvSpPr/>
          <p:nvPr/>
        </p:nvSpPr>
        <p:spPr>
          <a:xfrm>
            <a:off x="1565882" y="953373"/>
            <a:ext cx="25104" cy="43475"/>
          </a:xfrm>
          <a:custGeom>
            <a:avLst/>
            <a:gdLst/>
            <a:ahLst/>
            <a:cxnLst/>
            <a:rect l="l" t="t" r="r" b="b"/>
            <a:pathLst>
              <a:path w="26034" h="45084">
                <a:moveTo>
                  <a:pt x="25526" y="0"/>
                </a:moveTo>
                <a:lnTo>
                  <a:pt x="0" y="0"/>
                </a:lnTo>
                <a:lnTo>
                  <a:pt x="0" y="44894"/>
                </a:lnTo>
                <a:lnTo>
                  <a:pt x="25844" y="44894"/>
                </a:lnTo>
                <a:lnTo>
                  <a:pt x="25844" y="41681"/>
                </a:lnTo>
                <a:lnTo>
                  <a:pt x="3403" y="41681"/>
                </a:lnTo>
                <a:lnTo>
                  <a:pt x="3403" y="23850"/>
                </a:lnTo>
                <a:lnTo>
                  <a:pt x="23926" y="23850"/>
                </a:lnTo>
                <a:lnTo>
                  <a:pt x="23926" y="20650"/>
                </a:lnTo>
                <a:lnTo>
                  <a:pt x="3403" y="20650"/>
                </a:lnTo>
                <a:lnTo>
                  <a:pt x="3403" y="3200"/>
                </a:lnTo>
                <a:lnTo>
                  <a:pt x="25526" y="3200"/>
                </a:lnTo>
                <a:lnTo>
                  <a:pt x="25526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70" name="object 18"/>
          <p:cNvSpPr/>
          <p:nvPr/>
        </p:nvSpPr>
        <p:spPr>
          <a:xfrm>
            <a:off x="1601933" y="945268"/>
            <a:ext cx="31841" cy="51435"/>
          </a:xfrm>
          <a:custGeom>
            <a:avLst/>
            <a:gdLst/>
            <a:ahLst/>
            <a:cxnLst/>
            <a:rect l="l" t="t" r="r" b="b"/>
            <a:pathLst>
              <a:path w="33019" h="53340">
                <a:moveTo>
                  <a:pt x="24498" y="0"/>
                </a:moveTo>
                <a:lnTo>
                  <a:pt x="8280" y="0"/>
                </a:lnTo>
                <a:lnTo>
                  <a:pt x="8280" y="2819"/>
                </a:lnTo>
                <a:lnTo>
                  <a:pt x="24498" y="2819"/>
                </a:lnTo>
                <a:lnTo>
                  <a:pt x="24498" y="0"/>
                </a:lnTo>
                <a:close/>
              </a:path>
              <a:path w="33019" h="53340">
                <a:moveTo>
                  <a:pt x="3403" y="8407"/>
                </a:moveTo>
                <a:lnTo>
                  <a:pt x="0" y="8407"/>
                </a:lnTo>
                <a:lnTo>
                  <a:pt x="0" y="53289"/>
                </a:lnTo>
                <a:lnTo>
                  <a:pt x="2959" y="53289"/>
                </a:lnTo>
                <a:lnTo>
                  <a:pt x="7282" y="47002"/>
                </a:lnTo>
                <a:lnTo>
                  <a:pt x="3403" y="47002"/>
                </a:lnTo>
                <a:lnTo>
                  <a:pt x="3403" y="8407"/>
                </a:lnTo>
                <a:close/>
              </a:path>
              <a:path w="33019" h="53340">
                <a:moveTo>
                  <a:pt x="32905" y="14693"/>
                </a:moveTo>
                <a:lnTo>
                  <a:pt x="29502" y="14693"/>
                </a:lnTo>
                <a:lnTo>
                  <a:pt x="29502" y="53289"/>
                </a:lnTo>
                <a:lnTo>
                  <a:pt x="32905" y="53289"/>
                </a:lnTo>
                <a:lnTo>
                  <a:pt x="32905" y="14693"/>
                </a:lnTo>
                <a:close/>
              </a:path>
              <a:path w="33019" h="53340">
                <a:moveTo>
                  <a:pt x="32905" y="8407"/>
                </a:moveTo>
                <a:lnTo>
                  <a:pt x="29883" y="8407"/>
                </a:lnTo>
                <a:lnTo>
                  <a:pt x="3403" y="47002"/>
                </a:lnTo>
                <a:lnTo>
                  <a:pt x="7282" y="47002"/>
                </a:lnTo>
                <a:lnTo>
                  <a:pt x="29502" y="14693"/>
                </a:lnTo>
                <a:lnTo>
                  <a:pt x="32905" y="14693"/>
                </a:lnTo>
                <a:lnTo>
                  <a:pt x="32905" y="8407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76" name="object 19"/>
          <p:cNvSpPr/>
          <p:nvPr/>
        </p:nvSpPr>
        <p:spPr>
          <a:xfrm>
            <a:off x="1643566" y="953365"/>
            <a:ext cx="30616" cy="43475"/>
          </a:xfrm>
          <a:custGeom>
            <a:avLst/>
            <a:gdLst/>
            <a:ahLst/>
            <a:cxnLst/>
            <a:rect l="l" t="t" r="r" b="b"/>
            <a:pathLst>
              <a:path w="31750" h="45084">
                <a:moveTo>
                  <a:pt x="17564" y="3213"/>
                </a:moveTo>
                <a:lnTo>
                  <a:pt x="14096" y="3213"/>
                </a:lnTo>
                <a:lnTo>
                  <a:pt x="14096" y="44894"/>
                </a:lnTo>
                <a:lnTo>
                  <a:pt x="17564" y="44894"/>
                </a:lnTo>
                <a:lnTo>
                  <a:pt x="17564" y="3213"/>
                </a:lnTo>
                <a:close/>
              </a:path>
              <a:path w="31750" h="45084">
                <a:moveTo>
                  <a:pt x="31673" y="0"/>
                </a:moveTo>
                <a:lnTo>
                  <a:pt x="0" y="0"/>
                </a:lnTo>
                <a:lnTo>
                  <a:pt x="0" y="3213"/>
                </a:lnTo>
                <a:lnTo>
                  <a:pt x="31673" y="3213"/>
                </a:lnTo>
                <a:lnTo>
                  <a:pt x="31673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2" name="object 20"/>
          <p:cNvSpPr/>
          <p:nvPr/>
        </p:nvSpPr>
        <p:spPr>
          <a:xfrm>
            <a:off x="1684005" y="953370"/>
            <a:ext cx="31841" cy="43475"/>
          </a:xfrm>
          <a:custGeom>
            <a:avLst/>
            <a:gdLst/>
            <a:ahLst/>
            <a:cxnLst/>
            <a:rect l="l" t="t" r="r" b="b"/>
            <a:pathLst>
              <a:path w="33019" h="45084">
                <a:moveTo>
                  <a:pt x="3403" y="0"/>
                </a:moveTo>
                <a:lnTo>
                  <a:pt x="0" y="0"/>
                </a:lnTo>
                <a:lnTo>
                  <a:pt x="0" y="44894"/>
                </a:lnTo>
                <a:lnTo>
                  <a:pt x="2959" y="44894"/>
                </a:lnTo>
                <a:lnTo>
                  <a:pt x="7281" y="38608"/>
                </a:lnTo>
                <a:lnTo>
                  <a:pt x="3403" y="38608"/>
                </a:lnTo>
                <a:lnTo>
                  <a:pt x="3403" y="0"/>
                </a:lnTo>
                <a:close/>
              </a:path>
              <a:path w="33019" h="45084">
                <a:moveTo>
                  <a:pt x="32892" y="6286"/>
                </a:moveTo>
                <a:lnTo>
                  <a:pt x="29502" y="6286"/>
                </a:lnTo>
                <a:lnTo>
                  <a:pt x="29502" y="44894"/>
                </a:lnTo>
                <a:lnTo>
                  <a:pt x="32892" y="44894"/>
                </a:lnTo>
                <a:lnTo>
                  <a:pt x="32892" y="6286"/>
                </a:lnTo>
                <a:close/>
              </a:path>
              <a:path w="33019" h="45084">
                <a:moveTo>
                  <a:pt x="32892" y="0"/>
                </a:moveTo>
                <a:lnTo>
                  <a:pt x="29883" y="0"/>
                </a:lnTo>
                <a:lnTo>
                  <a:pt x="3403" y="38608"/>
                </a:lnTo>
                <a:lnTo>
                  <a:pt x="7281" y="38608"/>
                </a:lnTo>
                <a:lnTo>
                  <a:pt x="29502" y="6286"/>
                </a:lnTo>
                <a:lnTo>
                  <a:pt x="32892" y="6286"/>
                </a:lnTo>
                <a:lnTo>
                  <a:pt x="32892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3" name="object 21"/>
          <p:cNvSpPr/>
          <p:nvPr/>
        </p:nvSpPr>
        <p:spPr>
          <a:xfrm>
            <a:off x="1729581" y="953371"/>
            <a:ext cx="31841" cy="43475"/>
          </a:xfrm>
          <a:custGeom>
            <a:avLst/>
            <a:gdLst/>
            <a:ahLst/>
            <a:cxnLst/>
            <a:rect l="l" t="t" r="r" b="b"/>
            <a:pathLst>
              <a:path w="33019" h="45084">
                <a:moveTo>
                  <a:pt x="3403" y="0"/>
                </a:moveTo>
                <a:lnTo>
                  <a:pt x="0" y="0"/>
                </a:lnTo>
                <a:lnTo>
                  <a:pt x="0" y="44894"/>
                </a:lnTo>
                <a:lnTo>
                  <a:pt x="3403" y="44894"/>
                </a:lnTo>
                <a:lnTo>
                  <a:pt x="3403" y="23406"/>
                </a:lnTo>
                <a:lnTo>
                  <a:pt x="32905" y="23406"/>
                </a:lnTo>
                <a:lnTo>
                  <a:pt x="32905" y="20205"/>
                </a:lnTo>
                <a:lnTo>
                  <a:pt x="3403" y="20205"/>
                </a:lnTo>
                <a:lnTo>
                  <a:pt x="3403" y="0"/>
                </a:lnTo>
                <a:close/>
              </a:path>
              <a:path w="33019" h="45084">
                <a:moveTo>
                  <a:pt x="32905" y="23406"/>
                </a:moveTo>
                <a:lnTo>
                  <a:pt x="29502" y="23406"/>
                </a:lnTo>
                <a:lnTo>
                  <a:pt x="29502" y="44894"/>
                </a:lnTo>
                <a:lnTo>
                  <a:pt x="32905" y="44894"/>
                </a:lnTo>
                <a:lnTo>
                  <a:pt x="32905" y="23406"/>
                </a:lnTo>
                <a:close/>
              </a:path>
              <a:path w="33019" h="45084">
                <a:moveTo>
                  <a:pt x="32905" y="0"/>
                </a:moveTo>
                <a:lnTo>
                  <a:pt x="29502" y="0"/>
                </a:lnTo>
                <a:lnTo>
                  <a:pt x="29502" y="20205"/>
                </a:lnTo>
                <a:lnTo>
                  <a:pt x="32905" y="20205"/>
                </a:lnTo>
                <a:lnTo>
                  <a:pt x="32905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4" name="object 22"/>
          <p:cNvSpPr/>
          <p:nvPr/>
        </p:nvSpPr>
        <p:spPr>
          <a:xfrm>
            <a:off x="1775168" y="953365"/>
            <a:ext cx="23881" cy="43475"/>
          </a:xfrm>
          <a:custGeom>
            <a:avLst/>
            <a:gdLst/>
            <a:ahLst/>
            <a:cxnLst/>
            <a:rect l="l" t="t" r="r" b="b"/>
            <a:pathLst>
              <a:path w="24764" h="45084">
                <a:moveTo>
                  <a:pt x="24561" y="0"/>
                </a:moveTo>
                <a:lnTo>
                  <a:pt x="0" y="0"/>
                </a:lnTo>
                <a:lnTo>
                  <a:pt x="0" y="44894"/>
                </a:lnTo>
                <a:lnTo>
                  <a:pt x="3403" y="44894"/>
                </a:lnTo>
                <a:lnTo>
                  <a:pt x="3403" y="3213"/>
                </a:lnTo>
                <a:lnTo>
                  <a:pt x="24561" y="3213"/>
                </a:lnTo>
                <a:lnTo>
                  <a:pt x="24561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5" name="object 23"/>
          <p:cNvSpPr/>
          <p:nvPr/>
        </p:nvSpPr>
        <p:spPr>
          <a:xfrm>
            <a:off x="1803188" y="952691"/>
            <a:ext cx="44699" cy="44699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152" y="0"/>
                </a:moveTo>
                <a:lnTo>
                  <a:pt x="14069" y="1813"/>
                </a:lnTo>
                <a:lnTo>
                  <a:pt x="6718" y="6765"/>
                </a:lnTo>
                <a:lnTo>
                  <a:pt x="1795" y="14123"/>
                </a:lnTo>
                <a:lnTo>
                  <a:pt x="0" y="23152"/>
                </a:lnTo>
                <a:lnTo>
                  <a:pt x="1795" y="32181"/>
                </a:lnTo>
                <a:lnTo>
                  <a:pt x="6718" y="39538"/>
                </a:lnTo>
                <a:lnTo>
                  <a:pt x="14069" y="44490"/>
                </a:lnTo>
                <a:lnTo>
                  <a:pt x="23152" y="46304"/>
                </a:lnTo>
                <a:lnTo>
                  <a:pt x="32234" y="44490"/>
                </a:lnTo>
                <a:lnTo>
                  <a:pt x="34406" y="43027"/>
                </a:lnTo>
                <a:lnTo>
                  <a:pt x="23152" y="43027"/>
                </a:lnTo>
                <a:lnTo>
                  <a:pt x="15383" y="41472"/>
                </a:lnTo>
                <a:lnTo>
                  <a:pt x="9115" y="37223"/>
                </a:lnTo>
                <a:lnTo>
                  <a:pt x="4928" y="30908"/>
                </a:lnTo>
                <a:lnTo>
                  <a:pt x="3403" y="23152"/>
                </a:lnTo>
                <a:lnTo>
                  <a:pt x="4928" y="15390"/>
                </a:lnTo>
                <a:lnTo>
                  <a:pt x="9115" y="9075"/>
                </a:lnTo>
                <a:lnTo>
                  <a:pt x="15383" y="4830"/>
                </a:lnTo>
                <a:lnTo>
                  <a:pt x="23152" y="3276"/>
                </a:lnTo>
                <a:lnTo>
                  <a:pt x="34406" y="3276"/>
                </a:lnTo>
                <a:lnTo>
                  <a:pt x="32234" y="1813"/>
                </a:lnTo>
                <a:lnTo>
                  <a:pt x="23152" y="0"/>
                </a:lnTo>
                <a:close/>
              </a:path>
              <a:path w="46355" h="46355">
                <a:moveTo>
                  <a:pt x="34406" y="3276"/>
                </a:moveTo>
                <a:lnTo>
                  <a:pt x="23152" y="3276"/>
                </a:lnTo>
                <a:lnTo>
                  <a:pt x="30915" y="4830"/>
                </a:lnTo>
                <a:lnTo>
                  <a:pt x="37184" y="9075"/>
                </a:lnTo>
                <a:lnTo>
                  <a:pt x="41374" y="15390"/>
                </a:lnTo>
                <a:lnTo>
                  <a:pt x="42900" y="23152"/>
                </a:lnTo>
                <a:lnTo>
                  <a:pt x="41374" y="30908"/>
                </a:lnTo>
                <a:lnTo>
                  <a:pt x="37184" y="37223"/>
                </a:lnTo>
                <a:lnTo>
                  <a:pt x="30915" y="41472"/>
                </a:lnTo>
                <a:lnTo>
                  <a:pt x="23152" y="43027"/>
                </a:lnTo>
                <a:lnTo>
                  <a:pt x="34406" y="43027"/>
                </a:lnTo>
                <a:lnTo>
                  <a:pt x="39585" y="39538"/>
                </a:lnTo>
                <a:lnTo>
                  <a:pt x="44508" y="32181"/>
                </a:lnTo>
                <a:lnTo>
                  <a:pt x="46304" y="23152"/>
                </a:lnTo>
                <a:lnTo>
                  <a:pt x="44508" y="14123"/>
                </a:lnTo>
                <a:lnTo>
                  <a:pt x="39585" y="6765"/>
                </a:lnTo>
                <a:lnTo>
                  <a:pt x="34406" y="3276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6" name="object 24"/>
          <p:cNvSpPr/>
          <p:nvPr/>
        </p:nvSpPr>
        <p:spPr>
          <a:xfrm>
            <a:off x="1859217" y="953376"/>
            <a:ext cx="30616" cy="43475"/>
          </a:xfrm>
          <a:custGeom>
            <a:avLst/>
            <a:gdLst/>
            <a:ahLst/>
            <a:cxnLst/>
            <a:rect l="l" t="t" r="r" b="b"/>
            <a:pathLst>
              <a:path w="31750" h="45084">
                <a:moveTo>
                  <a:pt x="24434" y="0"/>
                </a:moveTo>
                <a:lnTo>
                  <a:pt x="0" y="0"/>
                </a:lnTo>
                <a:lnTo>
                  <a:pt x="0" y="44881"/>
                </a:lnTo>
                <a:lnTo>
                  <a:pt x="26162" y="44881"/>
                </a:lnTo>
                <a:lnTo>
                  <a:pt x="29369" y="41681"/>
                </a:lnTo>
                <a:lnTo>
                  <a:pt x="3403" y="41681"/>
                </a:lnTo>
                <a:lnTo>
                  <a:pt x="3403" y="23596"/>
                </a:lnTo>
                <a:lnTo>
                  <a:pt x="28605" y="23596"/>
                </a:lnTo>
                <a:lnTo>
                  <a:pt x="28409" y="23342"/>
                </a:lnTo>
                <a:lnTo>
                  <a:pt x="23926" y="21602"/>
                </a:lnTo>
                <a:lnTo>
                  <a:pt x="26198" y="20383"/>
                </a:lnTo>
                <a:lnTo>
                  <a:pt x="3403" y="20383"/>
                </a:lnTo>
                <a:lnTo>
                  <a:pt x="3403" y="3200"/>
                </a:lnTo>
                <a:lnTo>
                  <a:pt x="27597" y="3200"/>
                </a:lnTo>
                <a:lnTo>
                  <a:pt x="24434" y="0"/>
                </a:lnTo>
                <a:close/>
              </a:path>
              <a:path w="31750" h="45084">
                <a:moveTo>
                  <a:pt x="28605" y="23596"/>
                </a:moveTo>
                <a:lnTo>
                  <a:pt x="24244" y="23596"/>
                </a:lnTo>
                <a:lnTo>
                  <a:pt x="28094" y="27508"/>
                </a:lnTo>
                <a:lnTo>
                  <a:pt x="28219" y="37642"/>
                </a:lnTo>
                <a:lnTo>
                  <a:pt x="24244" y="41681"/>
                </a:lnTo>
                <a:lnTo>
                  <a:pt x="29369" y="41681"/>
                </a:lnTo>
                <a:lnTo>
                  <a:pt x="31623" y="39433"/>
                </a:lnTo>
                <a:lnTo>
                  <a:pt x="31623" y="27508"/>
                </a:lnTo>
                <a:lnTo>
                  <a:pt x="28605" y="23596"/>
                </a:lnTo>
                <a:close/>
              </a:path>
              <a:path w="31750" h="45084">
                <a:moveTo>
                  <a:pt x="27597" y="3200"/>
                </a:moveTo>
                <a:lnTo>
                  <a:pt x="22517" y="3200"/>
                </a:lnTo>
                <a:lnTo>
                  <a:pt x="26289" y="7048"/>
                </a:lnTo>
                <a:lnTo>
                  <a:pt x="26289" y="16535"/>
                </a:lnTo>
                <a:lnTo>
                  <a:pt x="22517" y="20383"/>
                </a:lnTo>
                <a:lnTo>
                  <a:pt x="26198" y="20383"/>
                </a:lnTo>
                <a:lnTo>
                  <a:pt x="27381" y="19748"/>
                </a:lnTo>
                <a:lnTo>
                  <a:pt x="29692" y="16154"/>
                </a:lnTo>
                <a:lnTo>
                  <a:pt x="29692" y="5321"/>
                </a:lnTo>
                <a:lnTo>
                  <a:pt x="27597" y="320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7" name="object 25"/>
          <p:cNvSpPr/>
          <p:nvPr/>
        </p:nvSpPr>
        <p:spPr>
          <a:xfrm>
            <a:off x="1898366" y="952691"/>
            <a:ext cx="44699" cy="44699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152" y="0"/>
                </a:moveTo>
                <a:lnTo>
                  <a:pt x="14069" y="1813"/>
                </a:lnTo>
                <a:lnTo>
                  <a:pt x="6718" y="6765"/>
                </a:lnTo>
                <a:lnTo>
                  <a:pt x="1795" y="14123"/>
                </a:lnTo>
                <a:lnTo>
                  <a:pt x="0" y="23152"/>
                </a:lnTo>
                <a:lnTo>
                  <a:pt x="1795" y="32181"/>
                </a:lnTo>
                <a:lnTo>
                  <a:pt x="6718" y="39538"/>
                </a:lnTo>
                <a:lnTo>
                  <a:pt x="14069" y="44490"/>
                </a:lnTo>
                <a:lnTo>
                  <a:pt x="23152" y="46304"/>
                </a:lnTo>
                <a:lnTo>
                  <a:pt x="32234" y="44490"/>
                </a:lnTo>
                <a:lnTo>
                  <a:pt x="34406" y="43027"/>
                </a:lnTo>
                <a:lnTo>
                  <a:pt x="23152" y="43027"/>
                </a:lnTo>
                <a:lnTo>
                  <a:pt x="15383" y="41472"/>
                </a:lnTo>
                <a:lnTo>
                  <a:pt x="9115" y="37223"/>
                </a:lnTo>
                <a:lnTo>
                  <a:pt x="4928" y="30908"/>
                </a:lnTo>
                <a:lnTo>
                  <a:pt x="3403" y="23152"/>
                </a:lnTo>
                <a:lnTo>
                  <a:pt x="4928" y="15390"/>
                </a:lnTo>
                <a:lnTo>
                  <a:pt x="9115" y="9075"/>
                </a:lnTo>
                <a:lnTo>
                  <a:pt x="15383" y="4830"/>
                </a:lnTo>
                <a:lnTo>
                  <a:pt x="23152" y="3276"/>
                </a:lnTo>
                <a:lnTo>
                  <a:pt x="34406" y="3276"/>
                </a:lnTo>
                <a:lnTo>
                  <a:pt x="32234" y="1813"/>
                </a:lnTo>
                <a:lnTo>
                  <a:pt x="23152" y="0"/>
                </a:lnTo>
                <a:close/>
              </a:path>
              <a:path w="46355" h="46355">
                <a:moveTo>
                  <a:pt x="34406" y="3276"/>
                </a:moveTo>
                <a:lnTo>
                  <a:pt x="23152" y="3276"/>
                </a:lnTo>
                <a:lnTo>
                  <a:pt x="30915" y="4830"/>
                </a:lnTo>
                <a:lnTo>
                  <a:pt x="37184" y="9075"/>
                </a:lnTo>
                <a:lnTo>
                  <a:pt x="41374" y="15390"/>
                </a:lnTo>
                <a:lnTo>
                  <a:pt x="42900" y="23152"/>
                </a:lnTo>
                <a:lnTo>
                  <a:pt x="41374" y="30908"/>
                </a:lnTo>
                <a:lnTo>
                  <a:pt x="37184" y="37223"/>
                </a:lnTo>
                <a:lnTo>
                  <a:pt x="30915" y="41472"/>
                </a:lnTo>
                <a:lnTo>
                  <a:pt x="23152" y="43027"/>
                </a:lnTo>
                <a:lnTo>
                  <a:pt x="34406" y="43027"/>
                </a:lnTo>
                <a:lnTo>
                  <a:pt x="39585" y="39538"/>
                </a:lnTo>
                <a:lnTo>
                  <a:pt x="44508" y="32181"/>
                </a:lnTo>
                <a:lnTo>
                  <a:pt x="46304" y="23152"/>
                </a:lnTo>
                <a:lnTo>
                  <a:pt x="44508" y="14123"/>
                </a:lnTo>
                <a:lnTo>
                  <a:pt x="39585" y="6765"/>
                </a:lnTo>
                <a:lnTo>
                  <a:pt x="34406" y="3276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8" name="object 26"/>
          <p:cNvSpPr/>
          <p:nvPr/>
        </p:nvSpPr>
        <p:spPr>
          <a:xfrm>
            <a:off x="1954397" y="953373"/>
            <a:ext cx="25104" cy="43475"/>
          </a:xfrm>
          <a:custGeom>
            <a:avLst/>
            <a:gdLst/>
            <a:ahLst/>
            <a:cxnLst/>
            <a:rect l="l" t="t" r="r" b="b"/>
            <a:pathLst>
              <a:path w="26035" h="45084">
                <a:moveTo>
                  <a:pt x="25526" y="0"/>
                </a:moveTo>
                <a:lnTo>
                  <a:pt x="0" y="0"/>
                </a:lnTo>
                <a:lnTo>
                  <a:pt x="0" y="44894"/>
                </a:lnTo>
                <a:lnTo>
                  <a:pt x="25844" y="44894"/>
                </a:lnTo>
                <a:lnTo>
                  <a:pt x="25844" y="41681"/>
                </a:lnTo>
                <a:lnTo>
                  <a:pt x="3403" y="41681"/>
                </a:lnTo>
                <a:lnTo>
                  <a:pt x="3403" y="23850"/>
                </a:lnTo>
                <a:lnTo>
                  <a:pt x="23926" y="23850"/>
                </a:lnTo>
                <a:lnTo>
                  <a:pt x="23926" y="20650"/>
                </a:lnTo>
                <a:lnTo>
                  <a:pt x="3403" y="20650"/>
                </a:lnTo>
                <a:lnTo>
                  <a:pt x="3403" y="3200"/>
                </a:lnTo>
                <a:lnTo>
                  <a:pt x="25526" y="3200"/>
                </a:lnTo>
                <a:lnTo>
                  <a:pt x="25526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9" name="object 27"/>
          <p:cNvSpPr/>
          <p:nvPr/>
        </p:nvSpPr>
        <p:spPr>
          <a:xfrm>
            <a:off x="1526491" y="1018524"/>
            <a:ext cx="37352" cy="4347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21043" y="0"/>
                </a:moveTo>
                <a:lnTo>
                  <a:pt x="17449" y="0"/>
                </a:lnTo>
                <a:lnTo>
                  <a:pt x="0" y="44919"/>
                </a:lnTo>
                <a:lnTo>
                  <a:pt x="3581" y="44919"/>
                </a:lnTo>
                <a:lnTo>
                  <a:pt x="7950" y="33502"/>
                </a:lnTo>
                <a:lnTo>
                  <a:pt x="34020" y="33502"/>
                </a:lnTo>
                <a:lnTo>
                  <a:pt x="32776" y="30289"/>
                </a:lnTo>
                <a:lnTo>
                  <a:pt x="9232" y="30289"/>
                </a:lnTo>
                <a:lnTo>
                  <a:pt x="19240" y="4165"/>
                </a:lnTo>
                <a:lnTo>
                  <a:pt x="22657" y="4165"/>
                </a:lnTo>
                <a:lnTo>
                  <a:pt x="21043" y="0"/>
                </a:lnTo>
                <a:close/>
              </a:path>
              <a:path w="38734" h="45084">
                <a:moveTo>
                  <a:pt x="34020" y="33502"/>
                </a:moveTo>
                <a:lnTo>
                  <a:pt x="30480" y="33502"/>
                </a:lnTo>
                <a:lnTo>
                  <a:pt x="34848" y="44919"/>
                </a:lnTo>
                <a:lnTo>
                  <a:pt x="38442" y="44919"/>
                </a:lnTo>
                <a:lnTo>
                  <a:pt x="34020" y="33502"/>
                </a:lnTo>
                <a:close/>
              </a:path>
              <a:path w="38734" h="45084">
                <a:moveTo>
                  <a:pt x="22657" y="4165"/>
                </a:moveTo>
                <a:lnTo>
                  <a:pt x="19240" y="4165"/>
                </a:lnTo>
                <a:lnTo>
                  <a:pt x="29260" y="30289"/>
                </a:lnTo>
                <a:lnTo>
                  <a:pt x="32776" y="30289"/>
                </a:lnTo>
                <a:lnTo>
                  <a:pt x="22657" y="4165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0" name="object 28"/>
          <p:cNvSpPr/>
          <p:nvPr/>
        </p:nvSpPr>
        <p:spPr>
          <a:xfrm>
            <a:off x="1572976" y="1018515"/>
            <a:ext cx="23881" cy="43475"/>
          </a:xfrm>
          <a:custGeom>
            <a:avLst/>
            <a:gdLst/>
            <a:ahLst/>
            <a:cxnLst/>
            <a:rect l="l" t="t" r="r" b="b"/>
            <a:pathLst>
              <a:path w="24765" h="45084">
                <a:moveTo>
                  <a:pt x="24574" y="0"/>
                </a:moveTo>
                <a:lnTo>
                  <a:pt x="0" y="0"/>
                </a:lnTo>
                <a:lnTo>
                  <a:pt x="0" y="44932"/>
                </a:lnTo>
                <a:lnTo>
                  <a:pt x="3390" y="44932"/>
                </a:lnTo>
                <a:lnTo>
                  <a:pt x="3390" y="3213"/>
                </a:lnTo>
                <a:lnTo>
                  <a:pt x="24574" y="3213"/>
                </a:lnTo>
                <a:lnTo>
                  <a:pt x="24574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1" name="object 29"/>
          <p:cNvSpPr/>
          <p:nvPr/>
        </p:nvSpPr>
        <p:spPr>
          <a:xfrm>
            <a:off x="1606574" y="1018516"/>
            <a:ext cx="25104" cy="43475"/>
          </a:xfrm>
          <a:custGeom>
            <a:avLst/>
            <a:gdLst/>
            <a:ahLst/>
            <a:cxnLst/>
            <a:rect l="l" t="t" r="r" b="b"/>
            <a:pathLst>
              <a:path w="26034" h="45084">
                <a:moveTo>
                  <a:pt x="25552" y="0"/>
                </a:moveTo>
                <a:lnTo>
                  <a:pt x="0" y="0"/>
                </a:lnTo>
                <a:lnTo>
                  <a:pt x="0" y="44932"/>
                </a:lnTo>
                <a:lnTo>
                  <a:pt x="25869" y="44932"/>
                </a:lnTo>
                <a:lnTo>
                  <a:pt x="25869" y="41719"/>
                </a:lnTo>
                <a:lnTo>
                  <a:pt x="3403" y="41719"/>
                </a:lnTo>
                <a:lnTo>
                  <a:pt x="3403" y="23876"/>
                </a:lnTo>
                <a:lnTo>
                  <a:pt x="23939" y="23876"/>
                </a:lnTo>
                <a:lnTo>
                  <a:pt x="23939" y="20675"/>
                </a:lnTo>
                <a:lnTo>
                  <a:pt x="3403" y="20675"/>
                </a:lnTo>
                <a:lnTo>
                  <a:pt x="3403" y="3213"/>
                </a:lnTo>
                <a:lnTo>
                  <a:pt x="25552" y="3213"/>
                </a:lnTo>
                <a:lnTo>
                  <a:pt x="25552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2" name="object 30"/>
          <p:cNvSpPr/>
          <p:nvPr/>
        </p:nvSpPr>
        <p:spPr>
          <a:xfrm>
            <a:off x="1642660" y="1018517"/>
            <a:ext cx="31841" cy="43475"/>
          </a:xfrm>
          <a:custGeom>
            <a:avLst/>
            <a:gdLst/>
            <a:ahLst/>
            <a:cxnLst/>
            <a:rect l="l" t="t" r="r" b="b"/>
            <a:pathLst>
              <a:path w="33019" h="45084">
                <a:moveTo>
                  <a:pt x="3403" y="0"/>
                </a:moveTo>
                <a:lnTo>
                  <a:pt x="0" y="0"/>
                </a:lnTo>
                <a:lnTo>
                  <a:pt x="0" y="44932"/>
                </a:lnTo>
                <a:lnTo>
                  <a:pt x="3403" y="44932"/>
                </a:lnTo>
                <a:lnTo>
                  <a:pt x="3403" y="23431"/>
                </a:lnTo>
                <a:lnTo>
                  <a:pt x="32931" y="23431"/>
                </a:lnTo>
                <a:lnTo>
                  <a:pt x="32931" y="20218"/>
                </a:lnTo>
                <a:lnTo>
                  <a:pt x="3403" y="20218"/>
                </a:lnTo>
                <a:lnTo>
                  <a:pt x="3403" y="0"/>
                </a:lnTo>
                <a:close/>
              </a:path>
              <a:path w="33019" h="45084">
                <a:moveTo>
                  <a:pt x="32931" y="23431"/>
                </a:moveTo>
                <a:lnTo>
                  <a:pt x="29527" y="23431"/>
                </a:lnTo>
                <a:lnTo>
                  <a:pt x="29527" y="44932"/>
                </a:lnTo>
                <a:lnTo>
                  <a:pt x="32931" y="44932"/>
                </a:lnTo>
                <a:lnTo>
                  <a:pt x="32931" y="23431"/>
                </a:lnTo>
                <a:close/>
              </a:path>
              <a:path w="33019" h="45084">
                <a:moveTo>
                  <a:pt x="32931" y="0"/>
                </a:moveTo>
                <a:lnTo>
                  <a:pt x="29527" y="0"/>
                </a:lnTo>
                <a:lnTo>
                  <a:pt x="29527" y="20218"/>
                </a:lnTo>
                <a:lnTo>
                  <a:pt x="32931" y="20218"/>
                </a:lnTo>
                <a:lnTo>
                  <a:pt x="32931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3" name="object 31"/>
          <p:cNvSpPr/>
          <p:nvPr/>
        </p:nvSpPr>
        <p:spPr>
          <a:xfrm>
            <a:off x="1720568" y="1017831"/>
            <a:ext cx="41638" cy="44699"/>
          </a:xfrm>
          <a:custGeom>
            <a:avLst/>
            <a:gdLst/>
            <a:ahLst/>
            <a:cxnLst/>
            <a:rect l="l" t="t" r="r" b="b"/>
            <a:pathLst>
              <a:path w="43180" h="46355">
                <a:moveTo>
                  <a:pt x="31635" y="0"/>
                </a:moveTo>
                <a:lnTo>
                  <a:pt x="23355" y="0"/>
                </a:lnTo>
                <a:lnTo>
                  <a:pt x="13941" y="1815"/>
                </a:lnTo>
                <a:lnTo>
                  <a:pt x="6553" y="6773"/>
                </a:lnTo>
                <a:lnTo>
                  <a:pt x="1727" y="14139"/>
                </a:lnTo>
                <a:lnTo>
                  <a:pt x="0" y="23177"/>
                </a:lnTo>
                <a:lnTo>
                  <a:pt x="1727" y="32213"/>
                </a:lnTo>
                <a:lnTo>
                  <a:pt x="6553" y="39574"/>
                </a:lnTo>
                <a:lnTo>
                  <a:pt x="13941" y="44528"/>
                </a:lnTo>
                <a:lnTo>
                  <a:pt x="23355" y="46342"/>
                </a:lnTo>
                <a:lnTo>
                  <a:pt x="31762" y="46342"/>
                </a:lnTo>
                <a:lnTo>
                  <a:pt x="37243" y="43078"/>
                </a:lnTo>
                <a:lnTo>
                  <a:pt x="23355" y="43078"/>
                </a:lnTo>
                <a:lnTo>
                  <a:pt x="15260" y="41520"/>
                </a:lnTo>
                <a:lnTo>
                  <a:pt x="8955" y="37266"/>
                </a:lnTo>
                <a:lnTo>
                  <a:pt x="4861" y="30942"/>
                </a:lnTo>
                <a:lnTo>
                  <a:pt x="3403" y="23177"/>
                </a:lnTo>
                <a:lnTo>
                  <a:pt x="4861" y="15412"/>
                </a:lnTo>
                <a:lnTo>
                  <a:pt x="8955" y="9088"/>
                </a:lnTo>
                <a:lnTo>
                  <a:pt x="15260" y="4834"/>
                </a:lnTo>
                <a:lnTo>
                  <a:pt x="23355" y="3276"/>
                </a:lnTo>
                <a:lnTo>
                  <a:pt x="37237" y="3276"/>
                </a:lnTo>
                <a:lnTo>
                  <a:pt x="31635" y="0"/>
                </a:lnTo>
                <a:close/>
              </a:path>
              <a:path w="43180" h="46355">
                <a:moveTo>
                  <a:pt x="39725" y="33629"/>
                </a:moveTo>
                <a:lnTo>
                  <a:pt x="36779" y="39281"/>
                </a:lnTo>
                <a:lnTo>
                  <a:pt x="30480" y="43078"/>
                </a:lnTo>
                <a:lnTo>
                  <a:pt x="37243" y="43078"/>
                </a:lnTo>
                <a:lnTo>
                  <a:pt x="39077" y="41986"/>
                </a:lnTo>
                <a:lnTo>
                  <a:pt x="42735" y="35369"/>
                </a:lnTo>
                <a:lnTo>
                  <a:pt x="39725" y="33629"/>
                </a:lnTo>
                <a:close/>
              </a:path>
              <a:path w="43180" h="46355">
                <a:moveTo>
                  <a:pt x="37237" y="3276"/>
                </a:moveTo>
                <a:lnTo>
                  <a:pt x="30416" y="3276"/>
                </a:lnTo>
                <a:lnTo>
                  <a:pt x="36652" y="6997"/>
                </a:lnTo>
                <a:lnTo>
                  <a:pt x="39598" y="12522"/>
                </a:lnTo>
                <a:lnTo>
                  <a:pt x="42608" y="10794"/>
                </a:lnTo>
                <a:lnTo>
                  <a:pt x="38887" y="4241"/>
                </a:lnTo>
                <a:lnTo>
                  <a:pt x="37237" y="3276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4" name="object 32"/>
          <p:cNvSpPr/>
          <p:nvPr/>
        </p:nvSpPr>
        <p:spPr>
          <a:xfrm>
            <a:off x="1768038" y="1018515"/>
            <a:ext cx="30616" cy="43475"/>
          </a:xfrm>
          <a:custGeom>
            <a:avLst/>
            <a:gdLst/>
            <a:ahLst/>
            <a:cxnLst/>
            <a:rect l="l" t="t" r="r" b="b"/>
            <a:pathLst>
              <a:path w="31750" h="45084">
                <a:moveTo>
                  <a:pt x="17589" y="3213"/>
                </a:moveTo>
                <a:lnTo>
                  <a:pt x="14122" y="3213"/>
                </a:lnTo>
                <a:lnTo>
                  <a:pt x="14122" y="44932"/>
                </a:lnTo>
                <a:lnTo>
                  <a:pt x="17589" y="44932"/>
                </a:lnTo>
                <a:lnTo>
                  <a:pt x="17589" y="3213"/>
                </a:lnTo>
                <a:close/>
              </a:path>
              <a:path w="31750" h="45084">
                <a:moveTo>
                  <a:pt x="31711" y="0"/>
                </a:moveTo>
                <a:lnTo>
                  <a:pt x="0" y="0"/>
                </a:lnTo>
                <a:lnTo>
                  <a:pt x="0" y="3213"/>
                </a:lnTo>
                <a:lnTo>
                  <a:pt x="31711" y="3213"/>
                </a:lnTo>
                <a:lnTo>
                  <a:pt x="31711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5" name="object 33"/>
          <p:cNvSpPr/>
          <p:nvPr/>
        </p:nvSpPr>
        <p:spPr>
          <a:xfrm>
            <a:off x="1684588" y="1018515"/>
            <a:ext cx="30616" cy="43475"/>
          </a:xfrm>
          <a:custGeom>
            <a:avLst/>
            <a:gdLst/>
            <a:ahLst/>
            <a:cxnLst/>
            <a:rect l="l" t="t" r="r" b="b"/>
            <a:pathLst>
              <a:path w="31750" h="45084">
                <a:moveTo>
                  <a:pt x="17576" y="3213"/>
                </a:moveTo>
                <a:lnTo>
                  <a:pt x="14109" y="3213"/>
                </a:lnTo>
                <a:lnTo>
                  <a:pt x="14109" y="44932"/>
                </a:lnTo>
                <a:lnTo>
                  <a:pt x="17576" y="44932"/>
                </a:lnTo>
                <a:lnTo>
                  <a:pt x="17576" y="3213"/>
                </a:lnTo>
                <a:close/>
              </a:path>
              <a:path w="31750" h="45084">
                <a:moveTo>
                  <a:pt x="31699" y="0"/>
                </a:moveTo>
                <a:lnTo>
                  <a:pt x="0" y="0"/>
                </a:lnTo>
                <a:lnTo>
                  <a:pt x="0" y="3213"/>
                </a:lnTo>
                <a:lnTo>
                  <a:pt x="31699" y="3213"/>
                </a:lnTo>
                <a:lnTo>
                  <a:pt x="31699" y="0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6" name="object 34"/>
          <p:cNvSpPr/>
          <p:nvPr/>
        </p:nvSpPr>
        <p:spPr>
          <a:xfrm>
            <a:off x="1808529" y="1018511"/>
            <a:ext cx="30616" cy="43475"/>
          </a:xfrm>
          <a:custGeom>
            <a:avLst/>
            <a:gdLst/>
            <a:ahLst/>
            <a:cxnLst/>
            <a:rect l="l" t="t" r="r" b="b"/>
            <a:pathLst>
              <a:path w="31750" h="45084">
                <a:moveTo>
                  <a:pt x="24447" y="0"/>
                </a:moveTo>
                <a:lnTo>
                  <a:pt x="0" y="0"/>
                </a:lnTo>
                <a:lnTo>
                  <a:pt x="0" y="44932"/>
                </a:lnTo>
                <a:lnTo>
                  <a:pt x="26174" y="44932"/>
                </a:lnTo>
                <a:lnTo>
                  <a:pt x="29395" y="41719"/>
                </a:lnTo>
                <a:lnTo>
                  <a:pt x="3390" y="41719"/>
                </a:lnTo>
                <a:lnTo>
                  <a:pt x="3390" y="23621"/>
                </a:lnTo>
                <a:lnTo>
                  <a:pt x="28617" y="23621"/>
                </a:lnTo>
                <a:lnTo>
                  <a:pt x="28422" y="23367"/>
                </a:lnTo>
                <a:lnTo>
                  <a:pt x="23926" y="21640"/>
                </a:lnTo>
                <a:lnTo>
                  <a:pt x="26191" y="20421"/>
                </a:lnTo>
                <a:lnTo>
                  <a:pt x="3390" y="20421"/>
                </a:lnTo>
                <a:lnTo>
                  <a:pt x="3390" y="3213"/>
                </a:lnTo>
                <a:lnTo>
                  <a:pt x="27614" y="3213"/>
                </a:lnTo>
                <a:lnTo>
                  <a:pt x="24447" y="0"/>
                </a:lnTo>
                <a:close/>
              </a:path>
              <a:path w="31750" h="45084">
                <a:moveTo>
                  <a:pt x="28617" y="23621"/>
                </a:moveTo>
                <a:lnTo>
                  <a:pt x="24257" y="23621"/>
                </a:lnTo>
                <a:lnTo>
                  <a:pt x="28107" y="27546"/>
                </a:lnTo>
                <a:lnTo>
                  <a:pt x="28232" y="37680"/>
                </a:lnTo>
                <a:lnTo>
                  <a:pt x="24257" y="41719"/>
                </a:lnTo>
                <a:lnTo>
                  <a:pt x="29395" y="41719"/>
                </a:lnTo>
                <a:lnTo>
                  <a:pt x="31635" y="39484"/>
                </a:lnTo>
                <a:lnTo>
                  <a:pt x="31635" y="27546"/>
                </a:lnTo>
                <a:lnTo>
                  <a:pt x="28617" y="23621"/>
                </a:lnTo>
                <a:close/>
              </a:path>
              <a:path w="31750" h="45084">
                <a:moveTo>
                  <a:pt x="27614" y="3213"/>
                </a:moveTo>
                <a:lnTo>
                  <a:pt x="22517" y="3213"/>
                </a:lnTo>
                <a:lnTo>
                  <a:pt x="26301" y="7073"/>
                </a:lnTo>
                <a:lnTo>
                  <a:pt x="26301" y="16560"/>
                </a:lnTo>
                <a:lnTo>
                  <a:pt x="22517" y="20421"/>
                </a:lnTo>
                <a:lnTo>
                  <a:pt x="26191" y="20421"/>
                </a:lnTo>
                <a:lnTo>
                  <a:pt x="27393" y="19773"/>
                </a:lnTo>
                <a:lnTo>
                  <a:pt x="29705" y="16179"/>
                </a:lnTo>
                <a:lnTo>
                  <a:pt x="29705" y="5333"/>
                </a:lnTo>
                <a:lnTo>
                  <a:pt x="27614" y="3213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7" name="object 35"/>
          <p:cNvSpPr/>
          <p:nvPr/>
        </p:nvSpPr>
        <p:spPr>
          <a:xfrm>
            <a:off x="1847700" y="1017831"/>
            <a:ext cx="44699" cy="44699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177" y="0"/>
                </a:moveTo>
                <a:lnTo>
                  <a:pt x="14085" y="1815"/>
                </a:lnTo>
                <a:lnTo>
                  <a:pt x="6726" y="6773"/>
                </a:lnTo>
                <a:lnTo>
                  <a:pt x="1798" y="14139"/>
                </a:lnTo>
                <a:lnTo>
                  <a:pt x="0" y="23177"/>
                </a:lnTo>
                <a:lnTo>
                  <a:pt x="1798" y="32213"/>
                </a:lnTo>
                <a:lnTo>
                  <a:pt x="6726" y="39574"/>
                </a:lnTo>
                <a:lnTo>
                  <a:pt x="14085" y="44528"/>
                </a:lnTo>
                <a:lnTo>
                  <a:pt x="23177" y="46342"/>
                </a:lnTo>
                <a:lnTo>
                  <a:pt x="32261" y="44528"/>
                </a:lnTo>
                <a:lnTo>
                  <a:pt x="34415" y="43078"/>
                </a:lnTo>
                <a:lnTo>
                  <a:pt x="23177" y="43078"/>
                </a:lnTo>
                <a:lnTo>
                  <a:pt x="15399" y="41520"/>
                </a:lnTo>
                <a:lnTo>
                  <a:pt x="9123" y="37266"/>
                </a:lnTo>
                <a:lnTo>
                  <a:pt x="4930" y="30942"/>
                </a:lnTo>
                <a:lnTo>
                  <a:pt x="3403" y="23177"/>
                </a:lnTo>
                <a:lnTo>
                  <a:pt x="4930" y="15412"/>
                </a:lnTo>
                <a:lnTo>
                  <a:pt x="9123" y="9088"/>
                </a:lnTo>
                <a:lnTo>
                  <a:pt x="15399" y="4834"/>
                </a:lnTo>
                <a:lnTo>
                  <a:pt x="23177" y="3276"/>
                </a:lnTo>
                <a:lnTo>
                  <a:pt x="34429" y="3276"/>
                </a:lnTo>
                <a:lnTo>
                  <a:pt x="32261" y="1815"/>
                </a:lnTo>
                <a:lnTo>
                  <a:pt x="23177" y="0"/>
                </a:lnTo>
                <a:close/>
              </a:path>
              <a:path w="46355" h="46355">
                <a:moveTo>
                  <a:pt x="34429" y="3276"/>
                </a:moveTo>
                <a:lnTo>
                  <a:pt x="23177" y="3276"/>
                </a:lnTo>
                <a:lnTo>
                  <a:pt x="30947" y="4834"/>
                </a:lnTo>
                <a:lnTo>
                  <a:pt x="37220" y="9088"/>
                </a:lnTo>
                <a:lnTo>
                  <a:pt x="41411" y="15412"/>
                </a:lnTo>
                <a:lnTo>
                  <a:pt x="42938" y="23177"/>
                </a:lnTo>
                <a:lnTo>
                  <a:pt x="41411" y="30942"/>
                </a:lnTo>
                <a:lnTo>
                  <a:pt x="37220" y="37266"/>
                </a:lnTo>
                <a:lnTo>
                  <a:pt x="30947" y="41520"/>
                </a:lnTo>
                <a:lnTo>
                  <a:pt x="23177" y="43078"/>
                </a:lnTo>
                <a:lnTo>
                  <a:pt x="34415" y="43078"/>
                </a:lnTo>
                <a:lnTo>
                  <a:pt x="39617" y="39574"/>
                </a:lnTo>
                <a:lnTo>
                  <a:pt x="44544" y="32213"/>
                </a:lnTo>
                <a:lnTo>
                  <a:pt x="46342" y="23177"/>
                </a:lnTo>
                <a:lnTo>
                  <a:pt x="44544" y="14139"/>
                </a:lnTo>
                <a:lnTo>
                  <a:pt x="39617" y="6773"/>
                </a:lnTo>
                <a:lnTo>
                  <a:pt x="34429" y="3276"/>
                </a:lnTo>
                <a:close/>
              </a:path>
            </a:pathLst>
          </a:custGeom>
          <a:solidFill>
            <a:srgbClr val="242322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8" name="object 36"/>
          <p:cNvSpPr/>
          <p:nvPr/>
        </p:nvSpPr>
        <p:spPr>
          <a:xfrm>
            <a:off x="1482806" y="822914"/>
            <a:ext cx="0" cy="326367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7959"/>
                </a:lnTo>
              </a:path>
            </a:pathLst>
          </a:custGeom>
          <a:ln w="3390">
            <a:solidFill>
              <a:srgbClr val="242322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9" name="object 37"/>
          <p:cNvSpPr/>
          <p:nvPr/>
        </p:nvSpPr>
        <p:spPr>
          <a:xfrm>
            <a:off x="4977504" y="3310025"/>
            <a:ext cx="490481" cy="4583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00" name="object 64"/>
          <p:cNvSpPr/>
          <p:nvPr/>
        </p:nvSpPr>
        <p:spPr>
          <a:xfrm>
            <a:off x="621805" y="1398154"/>
            <a:ext cx="1391864" cy="277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01" name="object 65"/>
          <p:cNvSpPr/>
          <p:nvPr/>
        </p:nvSpPr>
        <p:spPr>
          <a:xfrm>
            <a:off x="4794126" y="850017"/>
            <a:ext cx="857266" cy="380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02" name="object 66"/>
          <p:cNvSpPr/>
          <p:nvPr/>
        </p:nvSpPr>
        <p:spPr>
          <a:xfrm>
            <a:off x="600029" y="2344887"/>
            <a:ext cx="891918" cy="7918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03" name="object 67"/>
          <p:cNvSpPr txBox="1"/>
          <p:nvPr/>
        </p:nvSpPr>
        <p:spPr>
          <a:xfrm>
            <a:off x="2165802" y="858095"/>
            <a:ext cx="1806186" cy="316672"/>
          </a:xfrm>
          <a:prstGeom prst="rect">
            <a:avLst/>
          </a:prstGeom>
        </p:spPr>
        <p:txBody>
          <a:bodyPr vert="horz" wrap="square" lIns="0" tIns="7348" rIns="0" bIns="0" rtlCol="0">
            <a:spAutoFit/>
          </a:bodyPr>
          <a:lstStyle/>
          <a:p>
            <a:pPr marL="12247" marR="4899">
              <a:lnSpc>
                <a:spcPct val="104200"/>
              </a:lnSpc>
              <a:spcBef>
                <a:spcPts val="58"/>
              </a:spcBef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Национальный </a:t>
            </a:r>
            <a:r>
              <a:rPr sz="1000" dirty="0">
                <a:solidFill>
                  <a:srgbClr val="231F20"/>
                </a:solidFill>
                <a:cs typeface="Tahoma"/>
              </a:rPr>
              <a:t>рейтинг  финансовой надежности</a:t>
            </a:r>
            <a:r>
              <a:rPr sz="1000" spc="-92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ruAA</a:t>
            </a:r>
            <a:endParaRPr sz="1000" dirty="0">
              <a:cs typeface="Tahoma"/>
            </a:endParaRPr>
          </a:p>
        </p:txBody>
      </p:sp>
      <p:sp>
        <p:nvSpPr>
          <p:cNvPr id="104" name="object 68"/>
          <p:cNvSpPr txBox="1"/>
          <p:nvPr/>
        </p:nvSpPr>
        <p:spPr>
          <a:xfrm>
            <a:off x="5849183" y="858095"/>
            <a:ext cx="2149861" cy="316672"/>
          </a:xfrm>
          <a:prstGeom prst="rect">
            <a:avLst/>
          </a:prstGeom>
        </p:spPr>
        <p:txBody>
          <a:bodyPr vert="horz" wrap="square" lIns="0" tIns="7348" rIns="0" bIns="0" rtlCol="0">
            <a:spAutoFit/>
          </a:bodyPr>
          <a:lstStyle/>
          <a:p>
            <a:pPr marL="12247" marR="4899">
              <a:lnSpc>
                <a:spcPct val="104200"/>
              </a:lnSpc>
              <a:spcBef>
                <a:spcPts val="58"/>
              </a:spcBef>
            </a:pPr>
            <a:r>
              <a:rPr sz="1000" dirty="0">
                <a:solidFill>
                  <a:srgbClr val="231F20"/>
                </a:solidFill>
                <a:cs typeface="Tahoma"/>
              </a:rPr>
              <a:t>Оценка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«Знак</a:t>
            </a:r>
            <a:r>
              <a:rPr sz="1000" spc="-87" dirty="0">
                <a:solidFill>
                  <a:srgbClr val="231F20"/>
                </a:solidFill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cs typeface="Tahoma"/>
              </a:rPr>
              <a:t>качества»  наивысшего</a:t>
            </a:r>
            <a:r>
              <a:rPr sz="1000" spc="-14" dirty="0">
                <a:solidFill>
                  <a:srgbClr val="231F20"/>
                </a:solidFill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cs typeface="Tahoma"/>
              </a:rPr>
              <a:t>уровня</a:t>
            </a:r>
            <a:endParaRPr sz="1000" dirty="0">
              <a:cs typeface="Tahoma"/>
            </a:endParaRPr>
          </a:p>
        </p:txBody>
      </p:sp>
      <p:sp>
        <p:nvSpPr>
          <p:cNvPr id="105" name="object 69"/>
          <p:cNvSpPr txBox="1"/>
          <p:nvPr/>
        </p:nvSpPr>
        <p:spPr>
          <a:xfrm>
            <a:off x="5849183" y="1385306"/>
            <a:ext cx="2833768" cy="475506"/>
          </a:xfrm>
          <a:prstGeom prst="rect">
            <a:avLst/>
          </a:prstGeom>
        </p:spPr>
        <p:txBody>
          <a:bodyPr vert="horz" wrap="square" lIns="0" tIns="12246" rIns="0" bIns="0" rtlCol="0">
            <a:spAutoFit/>
          </a:bodyPr>
          <a:lstStyle/>
          <a:p>
            <a:pPr marL="12247">
              <a:spcBef>
                <a:spcPts val="96"/>
              </a:spcBef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Рейтинг привлекательности </a:t>
            </a:r>
            <a:r>
              <a:rPr sz="1000" dirty="0">
                <a:solidFill>
                  <a:srgbClr val="231F20"/>
                </a:solidFill>
                <a:cs typeface="Tahoma"/>
              </a:rPr>
              <a:t>работодателя</a:t>
            </a:r>
            <a:r>
              <a:rPr sz="1000" spc="-68" dirty="0">
                <a:solidFill>
                  <a:srgbClr val="231F20"/>
                </a:solidFill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cs typeface="Tahoma"/>
              </a:rPr>
              <a:t>A.hr</a:t>
            </a:r>
            <a:endParaRPr sz="1000" dirty="0">
              <a:cs typeface="Tahoma"/>
            </a:endParaRPr>
          </a:p>
          <a:p>
            <a:pPr marL="12247" marR="93687">
              <a:lnSpc>
                <a:spcPct val="104200"/>
              </a:lnSpc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«Очень высокий </a:t>
            </a:r>
            <a:r>
              <a:rPr sz="1000" dirty="0">
                <a:solidFill>
                  <a:srgbClr val="231F20"/>
                </a:solidFill>
                <a:cs typeface="Tahoma"/>
              </a:rPr>
              <a:t>рейтинг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привлекательности  </a:t>
            </a:r>
            <a:r>
              <a:rPr sz="1000" dirty="0">
                <a:solidFill>
                  <a:srgbClr val="231F20"/>
                </a:solidFill>
                <a:cs typeface="Tahoma"/>
              </a:rPr>
              <a:t>работодателя»</a:t>
            </a:r>
            <a:endParaRPr sz="1000" dirty="0">
              <a:cs typeface="Tahoma"/>
            </a:endParaRPr>
          </a:p>
        </p:txBody>
      </p:sp>
      <p:sp>
        <p:nvSpPr>
          <p:cNvPr id="106" name="object 70"/>
          <p:cNvSpPr txBox="1"/>
          <p:nvPr/>
        </p:nvSpPr>
        <p:spPr>
          <a:xfrm>
            <a:off x="5849183" y="1997627"/>
            <a:ext cx="2579824" cy="476715"/>
          </a:xfrm>
          <a:prstGeom prst="rect">
            <a:avLst/>
          </a:prstGeom>
        </p:spPr>
        <p:txBody>
          <a:bodyPr vert="horz" wrap="square" lIns="0" tIns="7348" rIns="0" bIns="0" rtlCol="0">
            <a:spAutoFit/>
          </a:bodyPr>
          <a:lstStyle/>
          <a:p>
            <a:pPr marL="12247" marR="4899">
              <a:lnSpc>
                <a:spcPct val="104200"/>
              </a:lnSpc>
              <a:spcBef>
                <a:spcPts val="58"/>
              </a:spcBef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Рейтинг социальной </a:t>
            </a:r>
            <a:r>
              <a:rPr sz="1000" dirty="0">
                <a:solidFill>
                  <a:srgbClr val="231F20"/>
                </a:solidFill>
                <a:cs typeface="Tahoma"/>
              </a:rPr>
              <a:t>ответственности  A3.ESG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«Высокий уровень социальной  </a:t>
            </a:r>
            <a:r>
              <a:rPr sz="1000" dirty="0">
                <a:solidFill>
                  <a:srgbClr val="231F20"/>
                </a:solidFill>
                <a:cs typeface="Tahoma"/>
              </a:rPr>
              <a:t>ответственности»</a:t>
            </a:r>
            <a:endParaRPr sz="1000" dirty="0">
              <a:cs typeface="Tahoma"/>
            </a:endParaRPr>
          </a:p>
        </p:txBody>
      </p:sp>
      <p:sp>
        <p:nvSpPr>
          <p:cNvPr id="107" name="object 71"/>
          <p:cNvSpPr txBox="1"/>
          <p:nvPr/>
        </p:nvSpPr>
        <p:spPr>
          <a:xfrm>
            <a:off x="5849182" y="2609948"/>
            <a:ext cx="2833768" cy="476715"/>
          </a:xfrm>
          <a:prstGeom prst="rect">
            <a:avLst/>
          </a:prstGeom>
        </p:spPr>
        <p:txBody>
          <a:bodyPr vert="horz" wrap="square" lIns="0" tIns="7348" rIns="0" bIns="0" rtlCol="0">
            <a:spAutoFit/>
          </a:bodyPr>
          <a:lstStyle/>
          <a:p>
            <a:pPr marL="12247" marR="393116">
              <a:lnSpc>
                <a:spcPct val="104200"/>
              </a:lnSpc>
              <a:spcBef>
                <a:spcPts val="58"/>
              </a:spcBef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Премия «Права </a:t>
            </a:r>
            <a:r>
              <a:rPr sz="1000" spc="-5" dirty="0" err="1">
                <a:solidFill>
                  <a:srgbClr val="231F20"/>
                </a:solidFill>
                <a:cs typeface="Tahoma"/>
              </a:rPr>
              <a:t>потребителей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  </a:t>
            </a:r>
            <a:r>
              <a:rPr lang="ru-RU" sz="1000" spc="-5" dirty="0">
                <a:solidFill>
                  <a:srgbClr val="231F20"/>
                </a:solidFill>
                <a:cs typeface="Tahoma"/>
              </a:rPr>
              <a:t/>
            </a:r>
            <a:br>
              <a:rPr lang="ru-RU" sz="1000" spc="-5" dirty="0">
                <a:solidFill>
                  <a:srgbClr val="231F20"/>
                </a:solidFill>
                <a:cs typeface="Tahoma"/>
              </a:rPr>
            </a:br>
            <a:r>
              <a:rPr sz="1000" dirty="0">
                <a:solidFill>
                  <a:srgbClr val="231F20"/>
                </a:solidFill>
                <a:cs typeface="Tahoma"/>
              </a:rPr>
              <a:t>и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качество </a:t>
            </a:r>
            <a:r>
              <a:rPr sz="1000" dirty="0" err="1">
                <a:solidFill>
                  <a:srgbClr val="231F20"/>
                </a:solidFill>
                <a:cs typeface="Tahoma"/>
              </a:rPr>
              <a:t>обслуживания</a:t>
            </a:r>
            <a:r>
              <a:rPr sz="1000" dirty="0">
                <a:solidFill>
                  <a:srgbClr val="231F20"/>
                </a:solidFill>
                <a:cs typeface="Tahoma"/>
              </a:rPr>
              <a:t>»,</a:t>
            </a:r>
            <a:r>
              <a:rPr lang="ru-RU" sz="1000" dirty="0">
                <a:solidFill>
                  <a:srgbClr val="231F20"/>
                </a:solidFill>
                <a:cs typeface="Tahoma"/>
              </a:rPr>
              <a:t> </a:t>
            </a:r>
            <a:r>
              <a:rPr sz="1000" dirty="0" err="1">
                <a:solidFill>
                  <a:srgbClr val="231F20"/>
                </a:solidFill>
                <a:cs typeface="Tahoma"/>
              </a:rPr>
              <a:t>номинация</a:t>
            </a:r>
            <a:r>
              <a:rPr lang="ru-RU" sz="1000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«Урегулирование страховых</a:t>
            </a:r>
            <a:r>
              <a:rPr sz="1000" spc="-63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 err="1">
                <a:solidFill>
                  <a:srgbClr val="231F20"/>
                </a:solidFill>
                <a:cs typeface="Tahoma"/>
              </a:rPr>
              <a:t>событий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»</a:t>
            </a:r>
            <a:endParaRPr sz="1000" dirty="0">
              <a:cs typeface="Tahoma"/>
            </a:endParaRPr>
          </a:p>
        </p:txBody>
      </p:sp>
      <p:sp>
        <p:nvSpPr>
          <p:cNvPr id="108" name="object 72"/>
          <p:cNvSpPr txBox="1"/>
          <p:nvPr/>
        </p:nvSpPr>
        <p:spPr>
          <a:xfrm>
            <a:off x="5849183" y="3344734"/>
            <a:ext cx="2085002" cy="480186"/>
          </a:xfrm>
          <a:prstGeom prst="rect">
            <a:avLst/>
          </a:prstGeom>
        </p:spPr>
        <p:txBody>
          <a:bodyPr vert="horz" wrap="square" lIns="0" tIns="12246" rIns="0" bIns="0" rtlCol="0">
            <a:spAutoFit/>
          </a:bodyPr>
          <a:lstStyle/>
          <a:p>
            <a:pPr marL="12247">
              <a:spcBef>
                <a:spcPts val="96"/>
              </a:spcBef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Национальная</a:t>
            </a:r>
            <a:r>
              <a:rPr sz="1000" spc="-39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премия</a:t>
            </a:r>
            <a:endParaRPr sz="1000" dirty="0">
              <a:cs typeface="Tahoma"/>
            </a:endParaRPr>
          </a:p>
          <a:p>
            <a:pPr marL="12247" marR="230849">
              <a:lnSpc>
                <a:spcPct val="104200"/>
              </a:lnSpc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«Компания</a:t>
            </a:r>
            <a:r>
              <a:rPr sz="1000" spc="-72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года»,  </a:t>
            </a:r>
            <a:r>
              <a:rPr sz="1000" dirty="0">
                <a:solidFill>
                  <a:srgbClr val="231F20"/>
                </a:solidFill>
                <a:cs typeface="Tahoma"/>
              </a:rPr>
              <a:t>номинация</a:t>
            </a:r>
            <a:endParaRPr sz="1000" dirty="0">
              <a:cs typeface="Tahoma"/>
            </a:endParaRPr>
          </a:p>
          <a:p>
            <a:pPr marL="12247">
              <a:spcBef>
                <a:spcPts val="39"/>
              </a:spcBef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«Страховая</a:t>
            </a:r>
            <a:r>
              <a:rPr sz="1000" spc="-63" dirty="0">
                <a:solidFill>
                  <a:srgbClr val="231F20"/>
                </a:solidFill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cs typeface="Tahoma"/>
              </a:rPr>
              <a:t>компания»</a:t>
            </a:r>
            <a:endParaRPr sz="1000" dirty="0">
              <a:cs typeface="Tahoma"/>
            </a:endParaRPr>
          </a:p>
        </p:txBody>
      </p:sp>
      <p:sp>
        <p:nvSpPr>
          <p:cNvPr id="109" name="object 73"/>
          <p:cNvSpPr txBox="1"/>
          <p:nvPr/>
        </p:nvSpPr>
        <p:spPr>
          <a:xfrm>
            <a:off x="5821358" y="4079520"/>
            <a:ext cx="2533352" cy="320142"/>
          </a:xfrm>
          <a:prstGeom prst="rect">
            <a:avLst/>
          </a:prstGeom>
        </p:spPr>
        <p:txBody>
          <a:bodyPr vert="horz" wrap="square" lIns="0" tIns="12246" rIns="0" bIns="0" rtlCol="0">
            <a:spAutoFit/>
          </a:bodyPr>
          <a:lstStyle/>
          <a:p>
            <a:pPr marL="12247">
              <a:spcBef>
                <a:spcPts val="96"/>
              </a:spcBef>
            </a:pPr>
            <a:r>
              <a:rPr sz="1000" spc="-5" dirty="0" err="1">
                <a:solidFill>
                  <a:srgbClr val="231F20"/>
                </a:solidFill>
                <a:cs typeface="Tahoma"/>
              </a:rPr>
              <a:t>Премия</a:t>
            </a:r>
            <a:r>
              <a:rPr lang="ru-RU" sz="1000" spc="-5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«Время</a:t>
            </a:r>
            <a:r>
              <a:rPr sz="1000" spc="-72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инноваций»,  </a:t>
            </a:r>
            <a:r>
              <a:rPr sz="1000" dirty="0" err="1">
                <a:solidFill>
                  <a:srgbClr val="231F20"/>
                </a:solidFill>
                <a:cs typeface="Tahoma"/>
              </a:rPr>
              <a:t>номинация</a:t>
            </a:r>
            <a:r>
              <a:rPr lang="ru-RU" sz="1000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«Сервисное </a:t>
            </a:r>
            <a:r>
              <a:rPr sz="1000" dirty="0">
                <a:solidFill>
                  <a:srgbClr val="231F20"/>
                </a:solidFill>
                <a:cs typeface="Tahoma"/>
              </a:rPr>
              <a:t>решение</a:t>
            </a:r>
            <a:r>
              <a:rPr sz="1000" spc="-68" dirty="0">
                <a:solidFill>
                  <a:srgbClr val="231F20"/>
                </a:solidFill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cs typeface="Tahoma"/>
              </a:rPr>
              <a:t>года»</a:t>
            </a:r>
            <a:endParaRPr sz="1000" dirty="0">
              <a:cs typeface="Tahoma"/>
            </a:endParaRPr>
          </a:p>
        </p:txBody>
      </p:sp>
      <p:sp>
        <p:nvSpPr>
          <p:cNvPr id="110" name="object 75"/>
          <p:cNvSpPr txBox="1"/>
          <p:nvPr/>
        </p:nvSpPr>
        <p:spPr>
          <a:xfrm>
            <a:off x="2162954" y="3957030"/>
            <a:ext cx="2533352" cy="476715"/>
          </a:xfrm>
          <a:prstGeom prst="rect">
            <a:avLst/>
          </a:prstGeom>
        </p:spPr>
        <p:txBody>
          <a:bodyPr vert="horz" wrap="square" lIns="0" tIns="7348" rIns="0" bIns="0" rtlCol="0">
            <a:spAutoFit/>
          </a:bodyPr>
          <a:lstStyle/>
          <a:p>
            <a:pPr marL="12247" marR="4899">
              <a:lnSpc>
                <a:spcPct val="104200"/>
              </a:lnSpc>
              <a:spcBef>
                <a:spcPts val="58"/>
              </a:spcBef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Единственная </a:t>
            </a:r>
            <a:r>
              <a:rPr sz="1000" dirty="0">
                <a:solidFill>
                  <a:srgbClr val="231F20"/>
                </a:solidFill>
                <a:cs typeface="Tahoma"/>
              </a:rPr>
              <a:t>российская  </a:t>
            </a:r>
            <a:r>
              <a:rPr sz="1000" spc="-5" dirty="0" err="1">
                <a:solidFill>
                  <a:srgbClr val="231F20"/>
                </a:solidFill>
                <a:cs typeface="Tahoma"/>
              </a:rPr>
              <a:t>компания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 </a:t>
            </a:r>
            <a:r>
              <a:rPr lang="ru-RU" sz="1000" spc="-5" dirty="0">
                <a:solidFill>
                  <a:srgbClr val="231F20"/>
                </a:solidFill>
                <a:cs typeface="Tahoma"/>
              </a:rPr>
              <a:t>—</a:t>
            </a:r>
            <a:r>
              <a:rPr sz="1000" dirty="0">
                <a:solidFill>
                  <a:srgbClr val="231F20"/>
                </a:solidFill>
                <a:cs typeface="Tahoma"/>
              </a:rPr>
              <a:t> финалист  международного </a:t>
            </a:r>
            <a:r>
              <a:rPr sz="1000" spc="-5" dirty="0" err="1">
                <a:solidFill>
                  <a:srgbClr val="231F20"/>
                </a:solidFill>
                <a:cs typeface="Tahoma"/>
              </a:rPr>
              <a:t>конкурса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  </a:t>
            </a:r>
            <a:r>
              <a:rPr lang="ru-RU" sz="1000" spc="-5" dirty="0">
                <a:solidFill>
                  <a:srgbClr val="231F20"/>
                </a:solidFill>
                <a:cs typeface="Tahoma"/>
              </a:rPr>
              <a:t/>
            </a:r>
            <a:br>
              <a:rPr lang="ru-RU" sz="1000" spc="-5" dirty="0">
                <a:solidFill>
                  <a:srgbClr val="231F20"/>
                </a:solidFill>
                <a:cs typeface="Tahoma"/>
              </a:rPr>
            </a:br>
            <a:r>
              <a:rPr sz="1000" dirty="0">
                <a:solidFill>
                  <a:srgbClr val="231F20"/>
                </a:solidFill>
                <a:cs typeface="Tahoma"/>
              </a:rPr>
              <a:t>The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Digital Insurer Innovation  Awards </a:t>
            </a:r>
            <a:r>
              <a:rPr sz="1000" dirty="0">
                <a:solidFill>
                  <a:srgbClr val="231F20"/>
                </a:solidFill>
                <a:cs typeface="Tahoma"/>
              </a:rPr>
              <a:t>2019</a:t>
            </a:r>
            <a:endParaRPr sz="1000" dirty="0">
              <a:cs typeface="Tahoma"/>
            </a:endParaRPr>
          </a:p>
        </p:txBody>
      </p:sp>
      <p:sp>
        <p:nvSpPr>
          <p:cNvPr id="111" name="object 76"/>
          <p:cNvSpPr txBox="1"/>
          <p:nvPr/>
        </p:nvSpPr>
        <p:spPr>
          <a:xfrm>
            <a:off x="2165801" y="1368337"/>
            <a:ext cx="2078275" cy="316672"/>
          </a:xfrm>
          <a:prstGeom prst="rect">
            <a:avLst/>
          </a:prstGeom>
        </p:spPr>
        <p:txBody>
          <a:bodyPr vert="horz" wrap="square" lIns="0" tIns="7348" rIns="0" bIns="0" rtlCol="0">
            <a:spAutoFit/>
          </a:bodyPr>
          <a:lstStyle/>
          <a:p>
            <a:pPr marL="12247" marR="4899">
              <a:lnSpc>
                <a:spcPct val="104200"/>
              </a:lnSpc>
              <a:spcBef>
                <a:spcPts val="58"/>
              </a:spcBef>
            </a:pPr>
            <a:r>
              <a:rPr sz="1000" dirty="0">
                <a:solidFill>
                  <a:srgbClr val="231F20"/>
                </a:solidFill>
                <a:cs typeface="Tahoma"/>
              </a:rPr>
              <a:t>Международный рейтинг  финансовой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устойчивости</a:t>
            </a:r>
            <a:r>
              <a:rPr sz="1000" spc="-82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«ВВ»</a:t>
            </a:r>
            <a:endParaRPr sz="1000" dirty="0">
              <a:cs typeface="Tahoma"/>
            </a:endParaRPr>
          </a:p>
        </p:txBody>
      </p:sp>
      <p:sp>
        <p:nvSpPr>
          <p:cNvPr id="112" name="object 77"/>
          <p:cNvSpPr txBox="1"/>
          <p:nvPr/>
        </p:nvSpPr>
        <p:spPr>
          <a:xfrm>
            <a:off x="2169180" y="1893771"/>
            <a:ext cx="1745055" cy="316672"/>
          </a:xfrm>
          <a:prstGeom prst="rect">
            <a:avLst/>
          </a:prstGeom>
        </p:spPr>
        <p:txBody>
          <a:bodyPr vert="horz" wrap="square" lIns="0" tIns="7348" rIns="0" bIns="0" rtlCol="0">
            <a:spAutoFit/>
          </a:bodyPr>
          <a:lstStyle/>
          <a:p>
            <a:pPr marL="12247" marR="4899">
              <a:lnSpc>
                <a:spcPct val="104200"/>
              </a:lnSpc>
              <a:spcBef>
                <a:spcPts val="58"/>
              </a:spcBef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Рейтинг</a:t>
            </a:r>
            <a:r>
              <a:rPr sz="1000" spc="-82" dirty="0">
                <a:solidFill>
                  <a:srgbClr val="231F20"/>
                </a:solidFill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cs typeface="Tahoma"/>
              </a:rPr>
              <a:t>финансовой  надежности</a:t>
            </a:r>
            <a:r>
              <a:rPr sz="1000" spc="-39" dirty="0">
                <a:solidFill>
                  <a:srgbClr val="231F20"/>
                </a:solidFill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cs typeface="Tahoma"/>
              </a:rPr>
              <a:t>AA(RU)</a:t>
            </a:r>
            <a:endParaRPr sz="1000" dirty="0">
              <a:cs typeface="Tahoma"/>
            </a:endParaRPr>
          </a:p>
        </p:txBody>
      </p:sp>
      <p:sp>
        <p:nvSpPr>
          <p:cNvPr id="113" name="object 78"/>
          <p:cNvSpPr txBox="1"/>
          <p:nvPr/>
        </p:nvSpPr>
        <p:spPr>
          <a:xfrm>
            <a:off x="2165800" y="2388824"/>
            <a:ext cx="2300399" cy="627919"/>
          </a:xfrm>
          <a:prstGeom prst="rect">
            <a:avLst/>
          </a:prstGeom>
        </p:spPr>
        <p:txBody>
          <a:bodyPr vert="horz" wrap="square" lIns="0" tIns="12246" rIns="0" bIns="0" rtlCol="0">
            <a:spAutoFit/>
          </a:bodyPr>
          <a:lstStyle/>
          <a:p>
            <a:pPr marL="12247">
              <a:spcBef>
                <a:spcPts val="96"/>
              </a:spcBef>
            </a:pPr>
            <a:r>
              <a:rPr sz="1000" spc="-5" dirty="0" err="1">
                <a:solidFill>
                  <a:srgbClr val="231F20"/>
                </a:solidFill>
                <a:cs typeface="Tahoma"/>
              </a:rPr>
              <a:t>Премия</a:t>
            </a:r>
            <a:r>
              <a:rPr lang="ru-RU" sz="1000" spc="-5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«Финансовая элита России»,  </a:t>
            </a:r>
            <a:r>
              <a:rPr sz="1000" dirty="0">
                <a:solidFill>
                  <a:srgbClr val="231F20"/>
                </a:solidFill>
                <a:cs typeface="Tahoma"/>
              </a:rPr>
              <a:t>номинация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«Надежность» </a:t>
            </a:r>
            <a:r>
              <a:rPr lang="ru-RU" sz="1000" spc="-5" dirty="0">
                <a:solidFill>
                  <a:srgbClr val="231F20"/>
                </a:solidFill>
                <a:cs typeface="Tahoma"/>
              </a:rPr>
              <a:t>(</a:t>
            </a:r>
            <a:r>
              <a:rPr sz="1000" dirty="0">
                <a:solidFill>
                  <a:srgbClr val="231F20"/>
                </a:solidFill>
                <a:cs typeface="Tahoma"/>
              </a:rPr>
              <a:t>2018</a:t>
            </a:r>
            <a:r>
              <a:rPr lang="ru-RU" sz="1000" dirty="0">
                <a:solidFill>
                  <a:srgbClr val="231F20"/>
                </a:solidFill>
                <a:cs typeface="Tahoma"/>
              </a:rPr>
              <a:t> г.)</a:t>
            </a:r>
            <a:r>
              <a:rPr sz="1000" dirty="0">
                <a:solidFill>
                  <a:srgbClr val="231F20"/>
                </a:solidFill>
                <a:cs typeface="Tahoma"/>
              </a:rPr>
              <a:t>,  номинация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«Гран-при:</a:t>
            </a:r>
            <a:r>
              <a:rPr sz="1000" spc="-82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страховая  компания года» </a:t>
            </a:r>
            <a:r>
              <a:rPr lang="ru-RU" sz="1000" spc="-5" dirty="0">
                <a:solidFill>
                  <a:srgbClr val="231F20"/>
                </a:solidFill>
                <a:cs typeface="Tahoma"/>
              </a:rPr>
              <a:t>(</a:t>
            </a:r>
            <a:r>
              <a:rPr sz="1000" dirty="0">
                <a:solidFill>
                  <a:srgbClr val="231F20"/>
                </a:solidFill>
                <a:cs typeface="Tahoma"/>
              </a:rPr>
              <a:t>2019</a:t>
            </a:r>
            <a:r>
              <a:rPr lang="ru-RU" sz="1000" dirty="0">
                <a:solidFill>
                  <a:srgbClr val="231F20"/>
                </a:solidFill>
                <a:cs typeface="Tahoma"/>
              </a:rPr>
              <a:t> г.)</a:t>
            </a:r>
            <a:endParaRPr sz="1000" dirty="0">
              <a:cs typeface="Tahoma"/>
            </a:endParaRPr>
          </a:p>
        </p:txBody>
      </p:sp>
      <p:sp>
        <p:nvSpPr>
          <p:cNvPr id="114" name="object 79"/>
          <p:cNvSpPr txBox="1"/>
          <p:nvPr/>
        </p:nvSpPr>
        <p:spPr>
          <a:xfrm>
            <a:off x="2176582" y="3231121"/>
            <a:ext cx="2366990" cy="476715"/>
          </a:xfrm>
          <a:prstGeom prst="rect">
            <a:avLst/>
          </a:prstGeom>
        </p:spPr>
        <p:txBody>
          <a:bodyPr vert="horz" wrap="square" lIns="0" tIns="7348" rIns="0" bIns="0" rtlCol="0">
            <a:spAutoFit/>
          </a:bodyPr>
          <a:lstStyle/>
          <a:p>
            <a:pPr marL="12247" marR="319637">
              <a:lnSpc>
                <a:spcPct val="104200"/>
              </a:lnSpc>
              <a:spcBef>
                <a:spcPts val="58"/>
              </a:spcBef>
            </a:pPr>
            <a:r>
              <a:rPr sz="1000" spc="-5" dirty="0">
                <a:solidFill>
                  <a:srgbClr val="231F20"/>
                </a:solidFill>
                <a:cs typeface="Tahoma"/>
              </a:rPr>
              <a:t>Премия</a:t>
            </a:r>
            <a:r>
              <a:rPr sz="1000" spc="-68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cs typeface="Tahoma"/>
              </a:rPr>
              <a:t>FINAWARD, </a:t>
            </a:r>
            <a:r>
              <a:rPr sz="1000" dirty="0" err="1">
                <a:solidFill>
                  <a:srgbClr val="231F20"/>
                </a:solidFill>
                <a:cs typeface="Tahoma"/>
              </a:rPr>
              <a:t>номинация</a:t>
            </a:r>
            <a:r>
              <a:rPr lang="ru-RU" sz="1000" dirty="0">
                <a:solidFill>
                  <a:srgbClr val="231F20"/>
                </a:solidFill>
                <a:cs typeface="Tahoma"/>
              </a:rPr>
              <a:t>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«Лучшее</a:t>
            </a:r>
            <a:r>
              <a:rPr sz="1000" spc="-82" dirty="0">
                <a:solidFill>
                  <a:srgbClr val="231F20"/>
                </a:solidFill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cs typeface="Tahoma"/>
              </a:rPr>
              <a:t>технологическое  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внедрение </a:t>
            </a:r>
            <a:r>
              <a:rPr sz="1000" dirty="0">
                <a:solidFill>
                  <a:srgbClr val="231F20"/>
                </a:solidFill>
                <a:cs typeface="Tahoma"/>
              </a:rPr>
              <a:t>в </a:t>
            </a:r>
            <a:r>
              <a:rPr sz="1000" spc="-5" dirty="0" err="1">
                <a:solidFill>
                  <a:srgbClr val="231F20"/>
                </a:solidFill>
                <a:cs typeface="Tahoma"/>
              </a:rPr>
              <a:t>страховой</a:t>
            </a:r>
            <a:r>
              <a:rPr sz="1000" spc="-5" dirty="0">
                <a:solidFill>
                  <a:srgbClr val="231F20"/>
                </a:solidFill>
                <a:cs typeface="Tahoma"/>
              </a:rPr>
              <a:t> </a:t>
            </a:r>
            <a:r>
              <a:rPr sz="1000" dirty="0" err="1">
                <a:solidFill>
                  <a:srgbClr val="231F20"/>
                </a:solidFill>
                <a:cs typeface="Tahoma"/>
              </a:rPr>
              <a:t>компании</a:t>
            </a:r>
            <a:r>
              <a:rPr sz="1000" dirty="0">
                <a:solidFill>
                  <a:srgbClr val="231F20"/>
                </a:solidFill>
                <a:cs typeface="Tahoma"/>
              </a:rPr>
              <a:t>»</a:t>
            </a:r>
            <a:endParaRPr sz="1000" dirty="0">
              <a:cs typeface="Tahoma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76BE3BF-6BB1-4E90-B1AA-6E01BB2118F4}"/>
              </a:ext>
            </a:extLst>
          </p:cNvPr>
          <p:cNvGrpSpPr/>
          <p:nvPr/>
        </p:nvGrpSpPr>
        <p:grpSpPr>
          <a:xfrm>
            <a:off x="4985941" y="2651315"/>
            <a:ext cx="470079" cy="470090"/>
            <a:chOff x="4985941" y="2761031"/>
            <a:chExt cx="470079" cy="470090"/>
          </a:xfrm>
        </p:grpSpPr>
        <p:sp>
          <p:nvSpPr>
            <p:cNvPr id="115" name="object 80"/>
            <p:cNvSpPr/>
            <p:nvPr/>
          </p:nvSpPr>
          <p:spPr>
            <a:xfrm>
              <a:off x="4985941" y="2761031"/>
              <a:ext cx="470079" cy="47009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16" name="object 81"/>
            <p:cNvSpPr/>
            <p:nvPr/>
          </p:nvSpPr>
          <p:spPr>
            <a:xfrm>
              <a:off x="5008848" y="2777691"/>
              <a:ext cx="425202" cy="4271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117" name="object 82"/>
          <p:cNvSpPr/>
          <p:nvPr/>
        </p:nvSpPr>
        <p:spPr>
          <a:xfrm>
            <a:off x="647839" y="1867276"/>
            <a:ext cx="857250" cy="325755"/>
          </a:xfrm>
          <a:custGeom>
            <a:avLst/>
            <a:gdLst/>
            <a:ahLst/>
            <a:cxnLst/>
            <a:rect l="l" t="t" r="r" b="b"/>
            <a:pathLst>
              <a:path w="889000" h="337819">
                <a:moveTo>
                  <a:pt x="889000" y="337223"/>
                </a:moveTo>
                <a:lnTo>
                  <a:pt x="0" y="337223"/>
                </a:lnTo>
                <a:lnTo>
                  <a:pt x="0" y="0"/>
                </a:lnTo>
                <a:lnTo>
                  <a:pt x="889000" y="0"/>
                </a:lnTo>
                <a:lnTo>
                  <a:pt x="889000" y="337223"/>
                </a:lnTo>
                <a:close/>
              </a:path>
            </a:pathLst>
          </a:custGeom>
          <a:solidFill>
            <a:srgbClr val="313E48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18" name="object 83"/>
          <p:cNvSpPr/>
          <p:nvPr/>
        </p:nvSpPr>
        <p:spPr>
          <a:xfrm>
            <a:off x="1125688" y="1948294"/>
            <a:ext cx="113892" cy="163490"/>
          </a:xfrm>
          <a:custGeom>
            <a:avLst/>
            <a:gdLst/>
            <a:ahLst/>
            <a:cxnLst/>
            <a:rect l="l" t="t" r="r" b="b"/>
            <a:pathLst>
              <a:path w="118109" h="169544">
                <a:moveTo>
                  <a:pt x="63309" y="0"/>
                </a:moveTo>
                <a:lnTo>
                  <a:pt x="0" y="0"/>
                </a:lnTo>
                <a:lnTo>
                  <a:pt x="0" y="169189"/>
                </a:lnTo>
                <a:lnTo>
                  <a:pt x="28079" y="169189"/>
                </a:lnTo>
                <a:lnTo>
                  <a:pt x="28079" y="108648"/>
                </a:lnTo>
                <a:lnTo>
                  <a:pt x="34988" y="108648"/>
                </a:lnTo>
                <a:lnTo>
                  <a:pt x="80087" y="104093"/>
                </a:lnTo>
                <a:lnTo>
                  <a:pt x="109269" y="81591"/>
                </a:lnTo>
                <a:lnTo>
                  <a:pt x="40379" y="81591"/>
                </a:lnTo>
                <a:lnTo>
                  <a:pt x="31631" y="81564"/>
                </a:lnTo>
                <a:lnTo>
                  <a:pt x="28079" y="81495"/>
                </a:lnTo>
                <a:lnTo>
                  <a:pt x="28079" y="27279"/>
                </a:lnTo>
                <a:lnTo>
                  <a:pt x="111532" y="27279"/>
                </a:lnTo>
                <a:lnTo>
                  <a:pt x="111428" y="26815"/>
                </a:lnTo>
                <a:lnTo>
                  <a:pt x="96658" y="10317"/>
                </a:lnTo>
                <a:lnTo>
                  <a:pt x="78780" y="2179"/>
                </a:lnTo>
                <a:lnTo>
                  <a:pt x="63309" y="0"/>
                </a:lnTo>
                <a:close/>
              </a:path>
              <a:path w="118109" h="169544">
                <a:moveTo>
                  <a:pt x="111532" y="27279"/>
                </a:moveTo>
                <a:lnTo>
                  <a:pt x="59410" y="27279"/>
                </a:lnTo>
                <a:lnTo>
                  <a:pt x="67497" y="28036"/>
                </a:lnTo>
                <a:lnTo>
                  <a:pt x="77908" y="31522"/>
                </a:lnTo>
                <a:lnTo>
                  <a:pt x="86899" y="39565"/>
                </a:lnTo>
                <a:lnTo>
                  <a:pt x="90728" y="53987"/>
                </a:lnTo>
                <a:lnTo>
                  <a:pt x="88560" y="65312"/>
                </a:lnTo>
                <a:lnTo>
                  <a:pt x="51461" y="81303"/>
                </a:lnTo>
                <a:lnTo>
                  <a:pt x="40379" y="81591"/>
                </a:lnTo>
                <a:lnTo>
                  <a:pt x="109269" y="81591"/>
                </a:lnTo>
                <a:lnTo>
                  <a:pt x="111268" y="79397"/>
                </a:lnTo>
                <a:lnTo>
                  <a:pt x="117576" y="54076"/>
                </a:lnTo>
                <a:lnTo>
                  <a:pt x="111532" y="27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19" name="object 84"/>
          <p:cNvSpPr/>
          <p:nvPr/>
        </p:nvSpPr>
        <p:spPr>
          <a:xfrm>
            <a:off x="769348" y="1948294"/>
            <a:ext cx="157060" cy="1631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0" name="object 85"/>
          <p:cNvSpPr/>
          <p:nvPr/>
        </p:nvSpPr>
        <p:spPr>
          <a:xfrm>
            <a:off x="1226513" y="1948300"/>
            <a:ext cx="157367" cy="163490"/>
          </a:xfrm>
          <a:custGeom>
            <a:avLst/>
            <a:gdLst/>
            <a:ahLst/>
            <a:cxnLst/>
            <a:rect l="l" t="t" r="r" b="b"/>
            <a:pathLst>
              <a:path w="163194" h="169544">
                <a:moveTo>
                  <a:pt x="86601" y="0"/>
                </a:moveTo>
                <a:lnTo>
                  <a:pt x="76796" y="0"/>
                </a:lnTo>
                <a:lnTo>
                  <a:pt x="0" y="169189"/>
                </a:lnTo>
                <a:lnTo>
                  <a:pt x="30746" y="169189"/>
                </a:lnTo>
                <a:lnTo>
                  <a:pt x="46355" y="134620"/>
                </a:lnTo>
                <a:lnTo>
                  <a:pt x="147302" y="134620"/>
                </a:lnTo>
                <a:lnTo>
                  <a:pt x="135311" y="108026"/>
                </a:lnTo>
                <a:lnTo>
                  <a:pt x="58369" y="108026"/>
                </a:lnTo>
                <a:lnTo>
                  <a:pt x="81610" y="56591"/>
                </a:lnTo>
                <a:lnTo>
                  <a:pt x="112118" y="56591"/>
                </a:lnTo>
                <a:lnTo>
                  <a:pt x="86601" y="0"/>
                </a:lnTo>
                <a:close/>
              </a:path>
              <a:path w="163194" h="169544">
                <a:moveTo>
                  <a:pt x="147302" y="134620"/>
                </a:moveTo>
                <a:lnTo>
                  <a:pt x="116636" y="134620"/>
                </a:lnTo>
                <a:lnTo>
                  <a:pt x="132143" y="169189"/>
                </a:lnTo>
                <a:lnTo>
                  <a:pt x="162890" y="169189"/>
                </a:lnTo>
                <a:lnTo>
                  <a:pt x="147302" y="134620"/>
                </a:lnTo>
                <a:close/>
              </a:path>
              <a:path w="163194" h="169544">
                <a:moveTo>
                  <a:pt x="112118" y="56591"/>
                </a:moveTo>
                <a:lnTo>
                  <a:pt x="81610" y="56591"/>
                </a:lnTo>
                <a:lnTo>
                  <a:pt x="104698" y="108026"/>
                </a:lnTo>
                <a:lnTo>
                  <a:pt x="135311" y="108026"/>
                </a:lnTo>
                <a:lnTo>
                  <a:pt x="112118" y="56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1" name="object 86"/>
          <p:cNvSpPr/>
          <p:nvPr/>
        </p:nvSpPr>
        <p:spPr>
          <a:xfrm>
            <a:off x="953528" y="1948288"/>
            <a:ext cx="145561" cy="163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2" name="object 87"/>
          <p:cNvSpPr/>
          <p:nvPr/>
        </p:nvSpPr>
        <p:spPr>
          <a:xfrm>
            <a:off x="653214" y="4048892"/>
            <a:ext cx="380703" cy="3795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3" name="object 88"/>
          <p:cNvSpPr/>
          <p:nvPr/>
        </p:nvSpPr>
        <p:spPr>
          <a:xfrm>
            <a:off x="1049215" y="4323286"/>
            <a:ext cx="0" cy="103481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0"/>
                </a:moveTo>
                <a:lnTo>
                  <a:pt x="0" y="106692"/>
                </a:lnTo>
              </a:path>
            </a:pathLst>
          </a:custGeom>
          <a:ln w="24180">
            <a:solidFill>
              <a:srgbClr val="454849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4" name="object 89"/>
          <p:cNvSpPr/>
          <p:nvPr/>
        </p:nvSpPr>
        <p:spPr>
          <a:xfrm>
            <a:off x="1088272" y="4337066"/>
            <a:ext cx="0" cy="89399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401"/>
                </a:lnTo>
              </a:path>
            </a:pathLst>
          </a:custGeom>
          <a:ln w="24180">
            <a:solidFill>
              <a:srgbClr val="454849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5" name="object 90"/>
          <p:cNvSpPr/>
          <p:nvPr/>
        </p:nvSpPr>
        <p:spPr>
          <a:xfrm>
            <a:off x="1063595" y="4323289"/>
            <a:ext cx="49598" cy="14082"/>
          </a:xfrm>
          <a:custGeom>
            <a:avLst/>
            <a:gdLst/>
            <a:ahLst/>
            <a:cxnLst/>
            <a:rect l="l" t="t" r="r" b="b"/>
            <a:pathLst>
              <a:path w="51434" h="14604">
                <a:moveTo>
                  <a:pt x="51181" y="0"/>
                </a:moveTo>
                <a:lnTo>
                  <a:pt x="0" y="0"/>
                </a:lnTo>
                <a:lnTo>
                  <a:pt x="0" y="14287"/>
                </a:lnTo>
                <a:lnTo>
                  <a:pt x="51181" y="14287"/>
                </a:lnTo>
                <a:lnTo>
                  <a:pt x="51181" y="0"/>
                </a:lnTo>
                <a:close/>
              </a:path>
            </a:pathLst>
          </a:custGeom>
          <a:solidFill>
            <a:srgbClr val="454849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6" name="object 91"/>
          <p:cNvSpPr/>
          <p:nvPr/>
        </p:nvSpPr>
        <p:spPr>
          <a:xfrm>
            <a:off x="1115273" y="4323289"/>
            <a:ext cx="63681" cy="103481"/>
          </a:xfrm>
          <a:custGeom>
            <a:avLst/>
            <a:gdLst/>
            <a:ahLst/>
            <a:cxnLst/>
            <a:rect l="l" t="t" r="r" b="b"/>
            <a:pathLst>
              <a:path w="66040" h="107314">
                <a:moveTo>
                  <a:pt x="48331" y="0"/>
                </a:moveTo>
                <a:lnTo>
                  <a:pt x="17483" y="0"/>
                </a:lnTo>
                <a:lnTo>
                  <a:pt x="0" y="106688"/>
                </a:lnTo>
                <a:lnTo>
                  <a:pt x="23948" y="106688"/>
                </a:lnTo>
                <a:lnTo>
                  <a:pt x="27605" y="80378"/>
                </a:lnTo>
                <a:lnTo>
                  <a:pt x="61513" y="80378"/>
                </a:lnTo>
                <a:lnTo>
                  <a:pt x="59015" y="65150"/>
                </a:lnTo>
                <a:lnTo>
                  <a:pt x="29599" y="65150"/>
                </a:lnTo>
                <a:lnTo>
                  <a:pt x="32888" y="32346"/>
                </a:lnTo>
                <a:lnTo>
                  <a:pt x="53636" y="32346"/>
                </a:lnTo>
                <a:lnTo>
                  <a:pt x="48331" y="0"/>
                </a:lnTo>
                <a:close/>
              </a:path>
              <a:path w="66040" h="107314">
                <a:moveTo>
                  <a:pt x="61513" y="80378"/>
                </a:moveTo>
                <a:lnTo>
                  <a:pt x="38286" y="80378"/>
                </a:lnTo>
                <a:lnTo>
                  <a:pt x="41897" y="106688"/>
                </a:lnTo>
                <a:lnTo>
                  <a:pt x="65827" y="106688"/>
                </a:lnTo>
                <a:lnTo>
                  <a:pt x="61513" y="80378"/>
                </a:lnTo>
                <a:close/>
              </a:path>
              <a:path w="66040" h="107314">
                <a:moveTo>
                  <a:pt x="53636" y="32346"/>
                </a:moveTo>
                <a:lnTo>
                  <a:pt x="32888" y="32346"/>
                </a:lnTo>
                <a:lnTo>
                  <a:pt x="36343" y="65150"/>
                </a:lnTo>
                <a:lnTo>
                  <a:pt x="59015" y="65150"/>
                </a:lnTo>
                <a:lnTo>
                  <a:pt x="53636" y="32346"/>
                </a:lnTo>
                <a:close/>
              </a:path>
            </a:pathLst>
          </a:custGeom>
          <a:solidFill>
            <a:srgbClr val="454849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7" name="object 92"/>
          <p:cNvSpPr/>
          <p:nvPr/>
        </p:nvSpPr>
        <p:spPr>
          <a:xfrm>
            <a:off x="1182115" y="4415785"/>
            <a:ext cx="44087" cy="9797"/>
          </a:xfrm>
          <a:custGeom>
            <a:avLst/>
            <a:gdLst/>
            <a:ahLst/>
            <a:cxnLst/>
            <a:rect l="l" t="t" r="r" b="b"/>
            <a:pathLst>
              <a:path w="45719" h="10160">
                <a:moveTo>
                  <a:pt x="0" y="10160"/>
                </a:moveTo>
                <a:lnTo>
                  <a:pt x="45212" y="10160"/>
                </a:lnTo>
                <a:lnTo>
                  <a:pt x="4521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54849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8" name="object 93"/>
          <p:cNvSpPr/>
          <p:nvPr/>
        </p:nvSpPr>
        <p:spPr>
          <a:xfrm>
            <a:off x="1193773" y="4322712"/>
            <a:ext cx="0" cy="93073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24180">
            <a:solidFill>
              <a:srgbClr val="454849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9" name="object 94"/>
          <p:cNvSpPr/>
          <p:nvPr/>
        </p:nvSpPr>
        <p:spPr>
          <a:xfrm>
            <a:off x="1256008" y="4322379"/>
            <a:ext cx="368421" cy="1037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30" name="object 100"/>
          <p:cNvSpPr/>
          <p:nvPr/>
        </p:nvSpPr>
        <p:spPr>
          <a:xfrm>
            <a:off x="4970009" y="1978056"/>
            <a:ext cx="491375" cy="4846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31" name="object 7"/>
          <p:cNvSpPr/>
          <p:nvPr/>
        </p:nvSpPr>
        <p:spPr>
          <a:xfrm>
            <a:off x="631660" y="3350656"/>
            <a:ext cx="1040811" cy="5490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132" name="Picture 2" descr="D:\Designer\Archive\Logo\1 КОНКУРЕНТЫ\Премия Иновации-0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35" y="3957030"/>
            <a:ext cx="562828" cy="5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D:\Designer\Archive\Logo\1 КОНКУРЕНТЫ\Events\4x\Asset 1@4x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25" y="1418962"/>
            <a:ext cx="835862" cy="3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Номер слайда 3">
            <a:extLst>
              <a:ext uri="{FF2B5EF4-FFF2-40B4-BE49-F238E27FC236}">
                <a16:creationId xmlns:a16="http://schemas.microsoft.com/office/drawing/2014/main" id="{1D91C9AA-D9CB-4A0D-9FCB-039CCD1EB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</p:spPr>
        <p:txBody>
          <a:bodyPr/>
          <a:lstStyle/>
          <a:p>
            <a:fld id="{777BA12A-04AB-4FA1-87FB-A6D716583812}" type="slidenum">
              <a:rPr lang="ru-RU" smtClean="0">
                <a:latin typeface="+mj-lt"/>
              </a:rPr>
              <a:pPr/>
              <a:t>5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529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по Вашему договору ДМС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32315" y="731521"/>
            <a:ext cx="7268723" cy="399906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ru-RU" sz="1400" dirty="0"/>
          </a:p>
          <a:p>
            <a:pPr marL="216000" indent="-21600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 период обращения  по  договору </a:t>
            </a: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ДМС с: 08.07.2021 г. по 07.07.2022 г. Стоимость </a:t>
            </a:r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 медицинского страхования не меняется</a:t>
            </a:r>
          </a:p>
          <a:p>
            <a:pPr marL="216000" indent="-21600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Прикрепление-открепление сотрудников </a:t>
            </a: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осуществляется в течении 7 дней после поучения запроса в СК.</a:t>
            </a:r>
            <a:endParaRPr lang="ru-RU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16000" indent="-21600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Обращение Застрахованного в клинику </a:t>
            </a: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паспорту или документу удостоверяющему </a:t>
            </a: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личность</a:t>
            </a:r>
          </a:p>
          <a:p>
            <a:pPr marL="216000" indent="-21600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 нестандартных случаях согласование услуги производится через пульт,</a:t>
            </a:r>
            <a:r>
              <a:rPr lang="en-US" sz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врача-куратора, либо клиентского менеджера (контакты далее) и </a:t>
            </a:r>
            <a:r>
              <a:rPr lang="ru-RU" sz="1200" dirty="0" smtClean="0">
                <a:solidFill>
                  <a:srgbClr val="FF0000"/>
                </a:solidFill>
              </a:rPr>
              <a:t>гарантийное </a:t>
            </a:r>
            <a:r>
              <a:rPr lang="ru-RU" sz="1200" dirty="0">
                <a:solidFill>
                  <a:srgbClr val="FF0000"/>
                </a:solidFill>
              </a:rPr>
              <a:t>письмо от страховой </a:t>
            </a:r>
            <a:r>
              <a:rPr lang="ru-RU" sz="1200" dirty="0" smtClean="0">
                <a:solidFill>
                  <a:srgbClr val="FF0000"/>
                </a:solidFill>
              </a:rPr>
              <a:t>компании в лечебное учреждение. </a:t>
            </a:r>
            <a:endParaRPr lang="ru-RU" sz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ru-RU" sz="1400" b="0" dirty="0"/>
          </a:p>
          <a:p>
            <a:pPr algn="just"/>
            <a:endParaRPr lang="ru-RU" sz="1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0FEE63-F74D-4243-A093-01916CCC084B}"/>
              </a:ext>
            </a:extLst>
          </p:cNvPr>
          <p:cNvSpPr/>
          <p:nvPr/>
        </p:nvSpPr>
        <p:spPr>
          <a:xfrm>
            <a:off x="1232315" y="3226435"/>
            <a:ext cx="707096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Оформить </a:t>
            </a:r>
            <a:r>
              <a:rPr lang="ru-RU" sz="1200" dirty="0"/>
              <a:t>индивидуальный договор-полис по другим продуктам ДМС и другим видам страхования</a:t>
            </a:r>
          </a:p>
          <a:p>
            <a:pPr marL="180000" indent="-180000" algn="just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Застраховать родственников по тарифам в рамках действия корпоративного договора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B156B2-B7D3-4D4E-B8CF-4B066D47A72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03280" y="1382962"/>
            <a:ext cx="395516" cy="428136"/>
          </a:xfrm>
          <a:prstGeom prst="rect">
            <a:avLst/>
          </a:prstGeom>
        </p:spPr>
      </p:pic>
      <p:sp>
        <p:nvSpPr>
          <p:cNvPr id="17" name="Круг: прозрачная заливка 23">
            <a:extLst>
              <a:ext uri="{FF2B5EF4-FFF2-40B4-BE49-F238E27FC236}">
                <a16:creationId xmlns:a16="http://schemas.microsoft.com/office/drawing/2014/main" id="{4B6788CA-D26D-4E15-9D3E-BC65C02FBCD2}"/>
              </a:ext>
            </a:extLst>
          </p:cNvPr>
          <p:cNvSpPr/>
          <p:nvPr/>
        </p:nvSpPr>
        <p:spPr>
          <a:xfrm>
            <a:off x="134715" y="1338701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E0FEDB-C47E-4ADE-B2DB-0BB4D13CD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2781" y="1596581"/>
            <a:ext cx="373628" cy="498170"/>
          </a:xfrm>
          <a:prstGeom prst="rect">
            <a:avLst/>
          </a:prstGeom>
        </p:spPr>
      </p:pic>
      <p:sp>
        <p:nvSpPr>
          <p:cNvPr id="19" name="Круг: прозрачная заливка 23">
            <a:extLst>
              <a:ext uri="{FF2B5EF4-FFF2-40B4-BE49-F238E27FC236}">
                <a16:creationId xmlns:a16="http://schemas.microsoft.com/office/drawing/2014/main" id="{B75011DE-6960-4BD8-A5F1-DC3A970481C3}"/>
              </a:ext>
            </a:extLst>
          </p:cNvPr>
          <p:cNvSpPr/>
          <p:nvPr/>
        </p:nvSpPr>
        <p:spPr>
          <a:xfrm>
            <a:off x="172195" y="3033910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576C55B-E9DD-40E0-BD2B-D3D7C817E9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7333" y="3309871"/>
            <a:ext cx="362552" cy="4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95C1A9-7AE4-4B5E-820B-FD7781D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значит Страховой случай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94D21E-362A-47BB-94EA-20E40494AB21}"/>
              </a:ext>
            </a:extLst>
          </p:cNvPr>
          <p:cNvSpPr/>
          <p:nvPr/>
        </p:nvSpPr>
        <p:spPr>
          <a:xfrm>
            <a:off x="6461785" y="2565547"/>
            <a:ext cx="2149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ts val="1200"/>
              </a:spcAft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Травмы, ожоги, отморожения, отравления</a:t>
            </a:r>
          </a:p>
          <a:p>
            <a:pPr lvl="0" algn="ctr" fontAlgn="base">
              <a:spcBef>
                <a:spcPts val="1200"/>
              </a:spcBef>
              <a:spcAft>
                <a:spcPts val="1200"/>
              </a:spcAft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EA6115-E4B3-4D82-90C5-A36918A5BC8C}"/>
              </a:ext>
            </a:extLst>
          </p:cNvPr>
          <p:cNvSpPr/>
          <p:nvPr/>
        </p:nvSpPr>
        <p:spPr>
          <a:xfrm>
            <a:off x="539552" y="4343736"/>
            <a:ext cx="77103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1200"/>
              </a:spcAft>
            </a:pPr>
            <a:r>
              <a:rPr lang="ru-RU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*За исключением заболеваний не входящих в программу страхования</a:t>
            </a:r>
            <a:endParaRPr lang="ru-RU" sz="1400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7B17627-2900-4B12-8FE0-A456819761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91912" y="1185740"/>
            <a:ext cx="560408" cy="3625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10B4E37-B1CF-4A64-9ABC-4E6A0DBEF90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10196" y="2932176"/>
            <a:ext cx="523840" cy="412322"/>
          </a:xfrm>
          <a:prstGeom prst="rect">
            <a:avLst/>
          </a:prstGeom>
        </p:spPr>
      </p:pic>
      <p:sp>
        <p:nvSpPr>
          <p:cNvPr id="21" name="Круг: прозрачная заливка 23">
            <a:extLst>
              <a:ext uri="{FF2B5EF4-FFF2-40B4-BE49-F238E27FC236}">
                <a16:creationId xmlns:a16="http://schemas.microsoft.com/office/drawing/2014/main" id="{9340664B-41A0-401F-A02F-2E4B938F2A6A}"/>
              </a:ext>
            </a:extLst>
          </p:cNvPr>
          <p:cNvSpPr/>
          <p:nvPr/>
        </p:nvSpPr>
        <p:spPr>
          <a:xfrm>
            <a:off x="1228793" y="853881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Круг: прозрачная заливка 23">
            <a:extLst>
              <a:ext uri="{FF2B5EF4-FFF2-40B4-BE49-F238E27FC236}">
                <a16:creationId xmlns:a16="http://schemas.microsoft.com/office/drawing/2014/main" id="{0E39B710-860F-4BEB-933C-1DA3A3D2DCBD}"/>
              </a:ext>
            </a:extLst>
          </p:cNvPr>
          <p:cNvSpPr/>
          <p:nvPr/>
        </p:nvSpPr>
        <p:spPr>
          <a:xfrm>
            <a:off x="1228793" y="2624852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Круг: прозрачная заливка 23">
            <a:extLst>
              <a:ext uri="{FF2B5EF4-FFF2-40B4-BE49-F238E27FC236}">
                <a16:creationId xmlns:a16="http://schemas.microsoft.com/office/drawing/2014/main" id="{6F5E4318-D40E-4463-8882-3AB2AC8EA337}"/>
              </a:ext>
            </a:extLst>
          </p:cNvPr>
          <p:cNvSpPr/>
          <p:nvPr/>
        </p:nvSpPr>
        <p:spPr>
          <a:xfrm>
            <a:off x="7006596" y="1408959"/>
            <a:ext cx="1060120" cy="1060120"/>
          </a:xfrm>
          <a:prstGeom prst="donut">
            <a:avLst>
              <a:gd name="adj" fmla="val 142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45D2917-893C-48C8-AA51-BD8EA6DFA492}"/>
              </a:ext>
            </a:extLst>
          </p:cNvPr>
          <p:cNvCxnSpPr>
            <a:cxnSpLocks/>
          </p:cNvCxnSpPr>
          <p:nvPr/>
        </p:nvCxnSpPr>
        <p:spPr>
          <a:xfrm>
            <a:off x="2479040" y="1408959"/>
            <a:ext cx="1354201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8EC494-4284-4B7E-8F34-056661315312}"/>
              </a:ext>
            </a:extLst>
          </p:cNvPr>
          <p:cNvCxnSpPr>
            <a:cxnSpLocks/>
          </p:cNvCxnSpPr>
          <p:nvPr/>
        </p:nvCxnSpPr>
        <p:spPr>
          <a:xfrm>
            <a:off x="2479040" y="3116180"/>
            <a:ext cx="1354201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D488726-4DD9-4025-9AE9-63EF67D5A2CE}"/>
              </a:ext>
            </a:extLst>
          </p:cNvPr>
          <p:cNvCxnSpPr>
            <a:cxnSpLocks/>
          </p:cNvCxnSpPr>
          <p:nvPr/>
        </p:nvCxnSpPr>
        <p:spPr>
          <a:xfrm flipH="1">
            <a:off x="5690112" y="1939019"/>
            <a:ext cx="1167888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противолежащие углы 19">
            <a:extLst>
              <a:ext uri="{FF2B5EF4-FFF2-40B4-BE49-F238E27FC236}">
                <a16:creationId xmlns:a16="http://schemas.microsoft.com/office/drawing/2014/main" id="{4083D648-4CF8-4CF4-A77F-0DC6DDF3219D}"/>
              </a:ext>
            </a:extLst>
          </p:cNvPr>
          <p:cNvSpPr/>
          <p:nvPr/>
        </p:nvSpPr>
        <p:spPr>
          <a:xfrm>
            <a:off x="3426972" y="1056640"/>
            <a:ext cx="2548572" cy="2601508"/>
          </a:xfrm>
          <a:prstGeom prst="round2DiagRect">
            <a:avLst>
              <a:gd name="adj1" fmla="val 0"/>
              <a:gd name="adj2" fmla="val 283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Страховой случай - обращение застрахованного лица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к Страховщику или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в медицинскую организацию в связи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с развитием в период действия договора страхования следующих состояний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E52693-9D56-42A3-A98B-688D96D73AC7}"/>
              </a:ext>
            </a:extLst>
          </p:cNvPr>
          <p:cNvSpPr txBox="1"/>
          <p:nvPr/>
        </p:nvSpPr>
        <p:spPr>
          <a:xfrm>
            <a:off x="827258" y="1968027"/>
            <a:ext cx="1803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Aft>
                <a:spcPts val="1200"/>
              </a:spcAft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Острое заболевание (состояние)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9C2EEF-4678-4117-873F-3CD79AAE9870}"/>
              </a:ext>
            </a:extLst>
          </p:cNvPr>
          <p:cNvSpPr txBox="1"/>
          <p:nvPr/>
        </p:nvSpPr>
        <p:spPr>
          <a:xfrm>
            <a:off x="297830" y="3726298"/>
            <a:ext cx="2862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Aft>
                <a:spcPts val="1200"/>
              </a:spcAft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Обострение хронического заболевания</a:t>
            </a:r>
          </a:p>
        </p:txBody>
      </p:sp>
      <p:pic>
        <p:nvPicPr>
          <p:cNvPr id="1028" name="Рисунок 1027">
            <a:extLst>
              <a:ext uri="{FF2B5EF4-FFF2-40B4-BE49-F238E27FC236}">
                <a16:creationId xmlns:a16="http://schemas.microsoft.com/office/drawing/2014/main" id="{7DFD63F7-BCC9-4F49-A045-CFBFA490AE5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81738" y="1704451"/>
            <a:ext cx="509836" cy="414242"/>
          </a:xfrm>
          <a:prstGeom prst="rect">
            <a:avLst/>
          </a:prstGeom>
        </p:spPr>
      </p:pic>
      <p:sp>
        <p:nvSpPr>
          <p:cNvPr id="38" name="Номер слайда 3">
            <a:extLst>
              <a:ext uri="{FF2B5EF4-FFF2-40B4-BE49-F238E27FC236}">
                <a16:creationId xmlns:a16="http://schemas.microsoft.com/office/drawing/2014/main" id="{A3DD703D-62B7-4DBC-BDFC-065F0EECD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</p:spPr>
        <p:txBody>
          <a:bodyPr/>
          <a:lstStyle/>
          <a:p>
            <a:fld id="{777BA12A-04AB-4FA1-87FB-A6D71658381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75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Объём медицинских услуг по договору</a:t>
            </a:r>
            <a:endParaRPr lang="ru-RU" altLang="ru-RU" dirty="0">
              <a:latin typeface="+mj-lt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A523C92-AC67-4339-A0BF-9588DFA97F1D}"/>
              </a:ext>
            </a:extLst>
          </p:cNvPr>
          <p:cNvCxnSpPr>
            <a:cxnSpLocks/>
          </p:cNvCxnSpPr>
          <p:nvPr/>
        </p:nvCxnSpPr>
        <p:spPr>
          <a:xfrm>
            <a:off x="2948671" y="1350519"/>
            <a:ext cx="932267" cy="358277"/>
          </a:xfrm>
          <a:prstGeom prst="line">
            <a:avLst/>
          </a:prstGeom>
          <a:ln w="19050">
            <a:solidFill>
              <a:srgbClr val="FF3D0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76BCD2A-581C-404F-9C1B-553276FEC168}"/>
              </a:ext>
            </a:extLst>
          </p:cNvPr>
          <p:cNvCxnSpPr>
            <a:cxnSpLocks/>
          </p:cNvCxnSpPr>
          <p:nvPr/>
        </p:nvCxnSpPr>
        <p:spPr>
          <a:xfrm flipH="1">
            <a:off x="5187173" y="1350519"/>
            <a:ext cx="985027" cy="395557"/>
          </a:xfrm>
          <a:prstGeom prst="line">
            <a:avLst/>
          </a:prstGeom>
          <a:ln w="19050"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C1A10A75-77C8-4F55-92B8-BF9B17B01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1856" y="4803998"/>
            <a:ext cx="333602" cy="169277"/>
          </a:xfrm>
        </p:spPr>
        <p:txBody>
          <a:bodyPr/>
          <a:lstStyle/>
          <a:p>
            <a:fld id="{777BA12A-04AB-4FA1-87FB-A6D716583812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227195" y="733268"/>
            <a:ext cx="2680906" cy="2715610"/>
            <a:chOff x="3226723" y="278397"/>
            <a:chExt cx="2680906" cy="271561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FB42B47-598E-4412-8F1C-44C4DEFE7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807425">
              <a:off x="3226723" y="278397"/>
              <a:ext cx="2680906" cy="2715610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DB3F757-9DF9-435E-9773-2AE76F87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026206" y="1130537"/>
              <a:ext cx="1069245" cy="1083087"/>
            </a:xfrm>
            <a:prstGeom prst="rect">
              <a:avLst/>
            </a:prstGeom>
          </p:spPr>
        </p:pic>
      </p:grp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A5855B3-F719-4A4C-9914-068E959D6001}"/>
              </a:ext>
            </a:extLst>
          </p:cNvPr>
          <p:cNvCxnSpPr>
            <a:cxnSpLocks/>
          </p:cNvCxnSpPr>
          <p:nvPr/>
        </p:nvCxnSpPr>
        <p:spPr>
          <a:xfrm flipV="1">
            <a:off x="4561300" y="2851261"/>
            <a:ext cx="6348" cy="774926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55320"/>
              </p:ext>
            </p:extLst>
          </p:nvPr>
        </p:nvGraphicFramePr>
        <p:xfrm>
          <a:off x="250829" y="969680"/>
          <a:ext cx="2689078" cy="207490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89078">
                  <a:extLst>
                    <a:ext uri="{9D8B030D-6E8A-4147-A177-3AD203B41FA5}">
                      <a16:colId xmlns:a16="http://schemas.microsoft.com/office/drawing/2014/main" val="3456117113"/>
                    </a:ext>
                  </a:extLst>
                </a:gridCol>
              </a:tblGrid>
              <a:tr h="4049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Амбулаторная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помощь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Первичная медико-санитарная помощь в амбулаторных условиях.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5" marR="5275" marT="5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470531"/>
                  </a:ext>
                </a:extLst>
              </a:tr>
              <a:tr h="1165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на дому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Владивосток (20 км от границ города при наличии возможности).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5" marR="5275" marT="5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0118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47303"/>
              </p:ext>
            </p:extLst>
          </p:nvPr>
        </p:nvGraphicFramePr>
        <p:xfrm>
          <a:off x="6315891" y="581297"/>
          <a:ext cx="2514600" cy="295873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768170119"/>
                    </a:ext>
                  </a:extLst>
                </a:gridCol>
              </a:tblGrid>
              <a:tr h="499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Стоматологическая помощь</a:t>
                      </a:r>
                    </a:p>
                  </a:txBody>
                  <a:tcPr marL="5275" marR="5275" marT="5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110661"/>
                  </a:ext>
                </a:extLst>
              </a:tr>
              <a:tr h="24596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страхования предусматривает выполнение необходимых диагностических, терапевтических, хирургических, ортопедических,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пародонтологических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других вмешательств, направленных на лечение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заболеваний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зубов, заболеваний пародонта, вторичной адентии, заболеваний слизистой оболочки полости рта, травматических повреждений мягких тканей полости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рта. (Подготовка к протезированию, протезирование, ортодонтия, только в результате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несчастного случая).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5" marR="5275" marT="5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58501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97288"/>
              </p:ext>
            </p:extLst>
          </p:nvPr>
        </p:nvGraphicFramePr>
        <p:xfrm>
          <a:off x="1717765" y="3612286"/>
          <a:ext cx="6156234" cy="92661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716402">
                  <a:extLst>
                    <a:ext uri="{9D8B030D-6E8A-4147-A177-3AD203B41FA5}">
                      <a16:colId xmlns:a16="http://schemas.microsoft.com/office/drawing/2014/main" val="206768364"/>
                    </a:ext>
                  </a:extLst>
                </a:gridCol>
                <a:gridCol w="421751">
                  <a:extLst>
                    <a:ext uri="{9D8B030D-6E8A-4147-A177-3AD203B41FA5}">
                      <a16:colId xmlns:a16="http://schemas.microsoft.com/office/drawing/2014/main" val="3156167954"/>
                    </a:ext>
                  </a:extLst>
                </a:gridCol>
                <a:gridCol w="3018081">
                  <a:extLst>
                    <a:ext uri="{9D8B030D-6E8A-4147-A177-3AD203B41FA5}">
                      <a16:colId xmlns:a16="http://schemas.microsoft.com/office/drawing/2014/main" val="2623236829"/>
                    </a:ext>
                  </a:extLst>
                </a:gridCol>
              </a:tblGrid>
              <a:tr h="125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27BFCB"/>
                          </a:solidFill>
                        </a:rPr>
                        <a:t>Скорая помощь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275" marR="5275" marT="5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27BFCB"/>
                          </a:solidFill>
                        </a:rPr>
                        <a:t>Стационарная помощь</a:t>
                      </a:r>
                      <a:endParaRPr lang="ru-RU" sz="1400" b="1" dirty="0">
                        <a:solidFill>
                          <a:srgbClr val="27BFCB"/>
                        </a:solidFill>
                      </a:endParaRPr>
                    </a:p>
                  </a:txBody>
                  <a:tcPr marL="5275" marR="5275" marT="5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193559"/>
                  </a:ext>
                </a:extLst>
              </a:tr>
              <a:tr h="6930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Владивосток (в пределах границ города при наличии возможности)</a:t>
                      </a:r>
                    </a:p>
                  </a:txBody>
                  <a:tcPr marL="5275" marR="5275" marT="5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5" marR="5275" marT="5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стационарного лечения включает экстренную и плановую  госпитализацию (размещение в специализированном отделении по профилю заболевания в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1-2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местной палате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5" marR="5275" marT="52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509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6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покрытие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43" y="698863"/>
            <a:ext cx="8383993" cy="17047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ухудшением эпидемиологической обстановки и обновлением порядка организации амбулаторной медицинской помощи пациентам с ОРВИ, гриппом, COVID-19, сообщаем о расширении страхового покрытия и включении новых опций по Вашему ДМС. </a:t>
            </a:r>
          </a:p>
          <a:p>
            <a:pPr marL="0" indent="0" algn="just">
              <a:buNone/>
            </a:pPr>
            <a:r>
              <a:rPr lang="ru-RU" sz="1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marL="0" indent="0" algn="just">
              <a:buNone/>
            </a:pPr>
            <a:r>
              <a:rPr lang="ru-RU" sz="1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Опции, которые будут покрываться вашим полисом по ДМС (при наличии возможности проведения данных манипуляций и отсутствии ограничений со стороны клиник по программе страхования и изменении регламентов оказания помощи местными органами здравоохранения): </a:t>
            </a:r>
          </a:p>
          <a:p>
            <a:pPr marL="0" indent="0">
              <a:buNone/>
            </a:pPr>
            <a:r>
              <a:rPr lang="ru-RU" sz="1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32043"/>
              </p:ext>
            </p:extLst>
          </p:nvPr>
        </p:nvGraphicFramePr>
        <p:xfrm>
          <a:off x="600617" y="2403567"/>
          <a:ext cx="8092257" cy="193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419">
                  <a:extLst>
                    <a:ext uri="{9D8B030D-6E8A-4147-A177-3AD203B41FA5}">
                      <a16:colId xmlns:a16="http://schemas.microsoft.com/office/drawing/2014/main" val="2109498688"/>
                    </a:ext>
                  </a:extLst>
                </a:gridCol>
                <a:gridCol w="2697419">
                  <a:extLst>
                    <a:ext uri="{9D8B030D-6E8A-4147-A177-3AD203B41FA5}">
                      <a16:colId xmlns:a16="http://schemas.microsoft.com/office/drawing/2014/main" val="1183764503"/>
                    </a:ext>
                  </a:extLst>
                </a:gridCol>
                <a:gridCol w="2697419">
                  <a:extLst>
                    <a:ext uri="{9D8B030D-6E8A-4147-A177-3AD203B41FA5}">
                      <a16:colId xmlns:a16="http://schemas.microsoft.com/office/drawing/2014/main" val="1482660266"/>
                    </a:ext>
                  </a:extLst>
                </a:gridCol>
              </a:tblGrid>
              <a:tr h="10081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557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экспресс-теста на грипп в амбулаторных условиях и на дому (при наличии медицинских показаний)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ПЦР диагностика COVID-19 в амбулаторных условиях до постановки диагноза COVID-19 (при наличии медицинских показаний)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Компьютерная томография легких (или рентгенография) в амбулаторных условиях до постановки диагноза COVID-19 (при наличии медицинских показаний)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102402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609060" y="2331406"/>
            <a:ext cx="6264939" cy="920541"/>
            <a:chOff x="1609060" y="2062048"/>
            <a:chExt cx="6264939" cy="920541"/>
          </a:xfrm>
        </p:grpSpPr>
        <p:pic>
          <p:nvPicPr>
            <p:cNvPr id="2050" name="Picture 2" descr="IC_2"/>
            <p:cNvPicPr>
              <a:picLocks noChangeAspect="1" noChangeArrowheads="1"/>
            </p:cNvPicPr>
            <p:nvPr/>
          </p:nvPicPr>
          <p:blipFill>
            <a:blip r:link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060" y="2103247"/>
              <a:ext cx="811459" cy="81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 descr="image"/>
            <p:cNvPicPr>
              <a:picLocks noChangeAspect="1" noChangeArrowheads="1"/>
            </p:cNvPicPr>
            <p:nvPr/>
          </p:nvPicPr>
          <p:blipFill>
            <a:blip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525" y="2068147"/>
              <a:ext cx="914442" cy="91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Legkie"/>
            <p:cNvPicPr>
              <a:picLocks noChangeAspect="1" noChangeArrowheads="1"/>
            </p:cNvPicPr>
            <p:nvPr/>
          </p:nvPicPr>
          <p:blipFill>
            <a:blip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298" y="2062048"/>
              <a:ext cx="899701" cy="89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208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M78PfYQBSZEG_U4S40Sg"/>
</p:tagLst>
</file>

<file path=ppt/theme/theme1.xml><?xml version="1.0" encoding="utf-8"?>
<a:theme xmlns:a="http://schemas.openxmlformats.org/drawingml/2006/main" name="Default Theme">
  <a:themeElements>
    <a:clrScheme name="Другая 29">
      <a:dk1>
        <a:sysClr val="windowText" lastClr="000000"/>
      </a:dk1>
      <a:lt1>
        <a:sysClr val="window" lastClr="FFFFFF"/>
      </a:lt1>
      <a:dk2>
        <a:srgbClr val="006DB7"/>
      </a:dk2>
      <a:lt2>
        <a:srgbClr val="F0F6FA"/>
      </a:lt2>
      <a:accent1>
        <a:srgbClr val="FF3D0D"/>
      </a:accent1>
      <a:accent2>
        <a:srgbClr val="27BFCB"/>
      </a:accent2>
      <a:accent3>
        <a:srgbClr val="FDAA03"/>
      </a:accent3>
      <a:accent4>
        <a:srgbClr val="92D050"/>
      </a:accent4>
      <a:accent5>
        <a:srgbClr val="63A6CB"/>
      </a:accent5>
      <a:accent6>
        <a:srgbClr val="7986CB"/>
      </a:accent6>
      <a:hlink>
        <a:srgbClr val="00B0F0"/>
      </a:hlink>
      <a:folHlink>
        <a:srgbClr val="1F497D"/>
      </a:folHlink>
    </a:clrScheme>
    <a:fontScheme name="V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096E032-5A6C-449E-9910-9F2BCE3427C9}">
  <we:reference id="wa200000729" version="3.6.75.0" store="ru-RU" storeType="OMEX"/>
  <we:alternateReferences>
    <we:reference id="WA200000729" version="3.6.75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596</TotalTime>
  <Words>1626</Words>
  <Application>Microsoft Office PowerPoint</Application>
  <PresentationFormat>Экран (16:9)</PresentationFormat>
  <Paragraphs>279</Paragraphs>
  <Slides>23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arial</vt:lpstr>
      <vt:lpstr>ArialUnicodeMS</vt:lpstr>
      <vt:lpstr>Calibri</vt:lpstr>
      <vt:lpstr>PFBulletinSansPro-Black</vt:lpstr>
      <vt:lpstr>Tahoma</vt:lpstr>
      <vt:lpstr>Times New Roman</vt:lpstr>
      <vt:lpstr>Trebuchet MS</vt:lpstr>
      <vt:lpstr>Default Theme</vt:lpstr>
      <vt:lpstr>think-cell Slide</vt:lpstr>
      <vt:lpstr>Презентация PowerPoint</vt:lpstr>
      <vt:lpstr>Дорогие Клиенты!</vt:lpstr>
      <vt:lpstr>Страховой Дом ВСК сегодня</vt:lpstr>
      <vt:lpstr>Наши клиенты</vt:lpstr>
      <vt:lpstr>Достижения и награды</vt:lpstr>
      <vt:lpstr>Информация по Вашему договору ДМС</vt:lpstr>
      <vt:lpstr>Что значит Страховой случай</vt:lpstr>
      <vt:lpstr>Объём медицинских услуг по договору</vt:lpstr>
      <vt:lpstr>Дополнительное покрытие</vt:lpstr>
      <vt:lpstr>Служба по организации медицинской помощи от ВСК</vt:lpstr>
      <vt:lpstr>Получение медицинской помощи</vt:lpstr>
      <vt:lpstr>Сроки решения медицинских вопросов</vt:lpstr>
      <vt:lpstr>Больше, чем ДМС. Дополнительные услуги</vt:lpstr>
      <vt:lpstr>Больше, чем ДМС. Психологическая помощь сотрудникам</vt:lpstr>
      <vt:lpstr>Психологическая помощь сотрудникам. Как воспользоваться сервисом</vt:lpstr>
      <vt:lpstr>Больше, чем ДМС. Телемедицина</vt:lpstr>
      <vt:lpstr>Больше, чем ДМС. Телемедицина. Как воспользоваться сервисом</vt:lpstr>
      <vt:lpstr>Мобильное приложение «ВСК страхование»</vt:lpstr>
      <vt:lpstr>Функционал по ДМС в мобильном приложении</vt:lpstr>
      <vt:lpstr>Активация полиса ДМС в мобильном приложении</vt:lpstr>
      <vt:lpstr>Скидки по другим видам страхования</vt:lpstr>
      <vt:lpstr>Куратор по вопросам мобильного приложения</vt:lpstr>
      <vt:lpstr>Презентация PowerPoint</vt:lpstr>
    </vt:vector>
  </TitlesOfParts>
  <Company>VSK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Оксана Николаевна</dc:creator>
  <cp:lastModifiedBy>Белова Мария Сергеевна</cp:lastModifiedBy>
  <cp:revision>448</cp:revision>
  <cp:lastPrinted>2020-03-02T13:20:14Z</cp:lastPrinted>
  <dcterms:created xsi:type="dcterms:W3CDTF">2019-06-19T06:27:35Z</dcterms:created>
  <dcterms:modified xsi:type="dcterms:W3CDTF">2021-07-13T10:43:20Z</dcterms:modified>
</cp:coreProperties>
</file>